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6" r:id="rId2"/>
    <p:sldId id="387" r:id="rId3"/>
    <p:sldId id="388" r:id="rId4"/>
    <p:sldId id="389" r:id="rId5"/>
    <p:sldId id="390" r:id="rId6"/>
    <p:sldId id="3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7698" y="6117337"/>
            <a:ext cx="1143297" cy="365125"/>
          </a:xfrm>
        </p:spPr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1644" y="6117337"/>
            <a:ext cx="4812584" cy="365125"/>
          </a:xfrm>
        </p:spPr>
        <p:txBody>
          <a:bodyPr/>
          <a:lstStyle/>
          <a:p>
            <a:r>
              <a:rPr lang="en-US"/>
              <a:t>www-bths.stjohns.k12.fl.us/academics/Academies/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117337"/>
            <a:ext cx="548640" cy="365125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8342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4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9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06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59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9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80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3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91" y="685800"/>
            <a:ext cx="1770831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699" y="685800"/>
            <a:ext cx="8021831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2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2667000"/>
            <a:ext cx="10272889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8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5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4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0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5E00-78C3-4AA7-B2C6-5DB1040449B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9994-1414-45E4-9BBE-66AE99B4F9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2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9F17C-232C-439C-A524-CC09EF67594C}" type="datetimeFigureOut">
              <a:rPr lang="en-US" smtClean="0">
                <a:solidFill>
                  <a:prstClr val="black"/>
                </a:solidFill>
              </a:rPr>
              <a:pPr/>
              <a:t>1/19/2023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958D6C-EDF1-4C46-9062-365A53A7A3A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te.stjohns.k12.fl.us/joi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0191" y="152401"/>
            <a:ext cx="7704667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To Consider When Applying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590800" y="1219202"/>
            <a:ext cx="7772400" cy="5638799"/>
          </a:xfrm>
        </p:spPr>
        <p:txBody>
          <a:bodyPr>
            <a:normAutofit/>
          </a:bodyPr>
          <a:lstStyle/>
          <a:p>
            <a:r>
              <a:rPr lang="en-US" sz="2400" dirty="0"/>
              <a:t>Student must currently reside in St. Johns County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Rising 9</a:t>
            </a:r>
            <a:r>
              <a:rPr lang="en-US" sz="2400" baseline="30000" dirty="0"/>
              <a:t>th</a:t>
            </a:r>
            <a:r>
              <a:rPr lang="en-US" sz="2400" dirty="0"/>
              <a:t> and 10</a:t>
            </a:r>
            <a:r>
              <a:rPr lang="en-US" sz="2400" baseline="30000" dirty="0"/>
              <a:t>th</a:t>
            </a:r>
            <a:r>
              <a:rPr lang="en-US" sz="2400" dirty="0"/>
              <a:t> grade students can apply to Programs of Choice/Career Academies at any school in the district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However, students cannot apply for a Program of Choice/Career Academy at an out of zone school if a duplicate Academy is offered at the student’s zoned school </a:t>
            </a:r>
          </a:p>
          <a:p>
            <a:pPr lvl="1"/>
            <a:r>
              <a:rPr lang="en-US" sz="2400" dirty="0"/>
              <a:t>Duplicate programs to </a:t>
            </a:r>
            <a:r>
              <a:rPr lang="en-US" sz="2400" dirty="0" err="1"/>
              <a:t>Nease’s</a:t>
            </a:r>
            <a:r>
              <a:rPr lang="en-US" sz="2400" dirty="0"/>
              <a:t> offerings include IB/AICE and ROTC</a:t>
            </a:r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5880798"/>
            <a:ext cx="4572000" cy="1795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9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0191" y="152401"/>
            <a:ext cx="7704667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To Consider When Applying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521076" y="1371603"/>
            <a:ext cx="7772400" cy="5638799"/>
          </a:xfrm>
        </p:spPr>
        <p:txBody>
          <a:bodyPr>
            <a:normAutofit/>
          </a:bodyPr>
          <a:lstStyle/>
          <a:p>
            <a:r>
              <a:rPr lang="en-US" sz="2400" dirty="0"/>
              <a:t>Schools that offer IB/AICE: Beachside, St. Augustine &amp; Pedro Menendez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400" dirty="0"/>
              <a:t>Schools that offer ROTC: St. Augustine &amp; Bartram Trail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400" dirty="0"/>
              <a:t>If you are zoned for a school that offers IB/AICE or ROTC, but are interested in our program in addition to a unique </a:t>
            </a:r>
            <a:r>
              <a:rPr lang="en-US" sz="2400" dirty="0" err="1"/>
              <a:t>Nease</a:t>
            </a:r>
            <a:r>
              <a:rPr lang="en-US" sz="2400" dirty="0"/>
              <a:t> Academy/Program of Choice, you must apply to an Academy that is unique to </a:t>
            </a:r>
            <a:r>
              <a:rPr lang="en-US" sz="2400" dirty="0" err="1"/>
              <a:t>Nease</a:t>
            </a:r>
            <a:r>
              <a:rPr lang="en-US" sz="2400" dirty="0"/>
              <a:t>, THEN:</a:t>
            </a:r>
          </a:p>
          <a:p>
            <a:pPr lvl="1"/>
            <a:r>
              <a:rPr lang="en-US" sz="2400" dirty="0"/>
              <a:t>Contact Missy Kennedy if you’re interested in the IB Program</a:t>
            </a:r>
          </a:p>
          <a:p>
            <a:pPr lvl="1"/>
            <a:r>
              <a:rPr lang="en-US" sz="2400" dirty="0"/>
              <a:t>Contact Jaime Combs if you’re interested in ROTC</a:t>
            </a:r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5880798"/>
            <a:ext cx="4572000" cy="1795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4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0191" y="152401"/>
            <a:ext cx="7704667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To Consider When Applying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476323" y="1306288"/>
            <a:ext cx="7772400" cy="5638799"/>
          </a:xfrm>
        </p:spPr>
        <p:txBody>
          <a:bodyPr>
            <a:normAutofit/>
          </a:bodyPr>
          <a:lstStyle/>
          <a:p>
            <a:r>
              <a:rPr lang="en-US" sz="3600" dirty="0"/>
              <a:t>St. Johns County does not provide transportation to students attending out-of-zone schools</a:t>
            </a:r>
          </a:p>
          <a:p>
            <a:endParaRPr lang="en-US" sz="1000" b="1" dirty="0"/>
          </a:p>
          <a:p>
            <a:endParaRPr lang="en-US" sz="2600" b="1" dirty="0"/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5880798"/>
            <a:ext cx="4572000" cy="1795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8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0191" y="152401"/>
            <a:ext cx="7704667" cy="17525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Academy Application Window Open </a:t>
            </a:r>
            <a:br>
              <a:rPr lang="en-US" dirty="0"/>
            </a:br>
            <a:r>
              <a:rPr lang="en-US" dirty="0"/>
              <a:t>Now Through January 31st, 5 pm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510190" y="1600200"/>
            <a:ext cx="7772400" cy="4843272"/>
          </a:xfrm>
        </p:spPr>
        <p:txBody>
          <a:bodyPr>
            <a:normAutofit/>
          </a:bodyPr>
          <a:lstStyle/>
          <a:p>
            <a:r>
              <a:rPr lang="en-US" sz="2400" dirty="0"/>
              <a:t>If your student is currently in a St. Johns County Public School:</a:t>
            </a:r>
          </a:p>
          <a:p>
            <a:pPr lvl="1"/>
            <a:r>
              <a:rPr lang="en-US" sz="2200" dirty="0"/>
              <a:t> Log in to Home Access Center to apply using the </a:t>
            </a:r>
            <a:r>
              <a:rPr lang="en-US" sz="2200" u="sng" dirty="0">
                <a:solidFill>
                  <a:srgbClr val="FF0000"/>
                </a:solidFill>
              </a:rPr>
              <a:t>student’s</a:t>
            </a:r>
            <a:r>
              <a:rPr lang="en-US" sz="2200" dirty="0"/>
              <a:t> username and password</a:t>
            </a:r>
          </a:p>
          <a:p>
            <a:pPr lvl="1"/>
            <a:r>
              <a:rPr lang="en-US" sz="2200" dirty="0"/>
              <a:t>Apply for up to three Career Academies/Programs of Choice, but you must select a 1</a:t>
            </a:r>
            <a:r>
              <a:rPr lang="en-US" sz="2200" baseline="30000" dirty="0"/>
              <a:t>st</a:t>
            </a:r>
            <a:r>
              <a:rPr lang="en-US" sz="2200" dirty="0"/>
              <a:t>, 2</a:t>
            </a:r>
            <a:r>
              <a:rPr lang="en-US" sz="2200" baseline="30000" dirty="0"/>
              <a:t>nd</a:t>
            </a:r>
            <a:r>
              <a:rPr lang="en-US" sz="2200" dirty="0"/>
              <a:t>, and 3</a:t>
            </a:r>
            <a:r>
              <a:rPr lang="en-US" sz="2200" baseline="30000" dirty="0"/>
              <a:t>rd</a:t>
            </a:r>
            <a:r>
              <a:rPr lang="en-US" sz="2200" dirty="0"/>
              <a:t> choice</a:t>
            </a:r>
          </a:p>
          <a:p>
            <a:r>
              <a:rPr lang="en-US" sz="2400" dirty="0"/>
              <a:t>IB and AICE Programs require additional teacher recommendations for the four core academic subjects</a:t>
            </a:r>
          </a:p>
          <a:p>
            <a:r>
              <a:rPr lang="en-US" sz="2400" dirty="0"/>
              <a:t>Step by step directions to apply via HAC are located on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www.neaseacademies.com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5880798"/>
            <a:ext cx="4572000" cy="1795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295400"/>
            <a:ext cx="8229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prstClr val="black"/>
              </a:solidFill>
              <a:latin typeface="Corbel" panose="020B0503020204020204"/>
            </a:endParaRPr>
          </a:p>
          <a:p>
            <a:endParaRPr lang="en-US" sz="1000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Students MUST currently reside in St. Johns county to apply.</a:t>
            </a:r>
          </a:p>
          <a:p>
            <a:endParaRPr lang="en-US" sz="1050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Parents must complete the pre-registration process for the 2023-2024 school year via the St. Johns County School CTE District Website: </a:t>
            </a:r>
            <a:r>
              <a:rPr lang="en-US" sz="2000" b="1" dirty="0">
                <a:solidFill>
                  <a:srgbClr val="3F762A">
                    <a:lumMod val="50000"/>
                  </a:srgbClr>
                </a:solidFill>
                <a:latin typeface="Corbel" panose="020B0503020204020204"/>
                <a:hlinkClick r:id="rId2"/>
              </a:rPr>
              <a:t>https://cte.stjohns.k12.fl.us/join/</a:t>
            </a:r>
            <a:endParaRPr lang="en-US" sz="2000" b="1" dirty="0">
              <a:solidFill>
                <a:srgbClr val="3F762A">
                  <a:lumMod val="50000"/>
                </a:srgbClr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Parents will fill out the Academy Application online within the pre-registration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orbel" panose="020B0503020204020204"/>
              </a:rPr>
              <a:t>For more information, go to  </a:t>
            </a:r>
            <a:r>
              <a:rPr lang="en-US" sz="2000" b="1" u="sng" dirty="0">
                <a:solidFill>
                  <a:srgbClr val="3F762A">
                    <a:lumMod val="50000"/>
                  </a:srgbClr>
                </a:solidFill>
                <a:latin typeface="Corbel" panose="020B0503020204020204"/>
              </a:rPr>
              <a:t>academies.stjohns.k12.fl.us </a:t>
            </a:r>
            <a:r>
              <a:rPr lang="en-US" sz="2000" b="1" dirty="0">
                <a:solidFill>
                  <a:prstClr val="black"/>
                </a:solidFill>
                <a:latin typeface="Corbel" panose="020B0503020204020204"/>
              </a:rPr>
              <a:t>or call Theresa Dodd in the Career &amp; Technical Education office at </a:t>
            </a:r>
          </a:p>
          <a:p>
            <a:r>
              <a:rPr lang="en-US" sz="2000" b="1" dirty="0">
                <a:solidFill>
                  <a:prstClr val="black"/>
                </a:solidFill>
                <a:latin typeface="Corbel" panose="020B0503020204020204"/>
              </a:rPr>
              <a:t>      (904) 547-4870</a:t>
            </a:r>
            <a:endParaRPr lang="en-US" sz="2000" b="1" u="sng" dirty="0">
              <a:solidFill>
                <a:srgbClr val="3F762A">
                  <a:lumMod val="50000"/>
                </a:srgbClr>
              </a:solidFill>
              <a:latin typeface="Corbel" panose="020B0503020204020204"/>
            </a:endParaRPr>
          </a:p>
          <a:p>
            <a:endParaRPr lang="en-US" sz="1050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The District Office will enter the student’s selections into the computer system for the Academy placement lottery</a:t>
            </a:r>
          </a:p>
          <a:p>
            <a:endParaRPr lang="en-US" sz="1050" dirty="0">
              <a:solidFill>
                <a:prstClr val="black"/>
              </a:solidFill>
              <a:latin typeface="Corbel" panose="020B0503020204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The due date for pre-registration and application to be submitted is </a:t>
            </a:r>
            <a:r>
              <a:rPr lang="en-US" sz="2000" b="1" dirty="0">
                <a:solidFill>
                  <a:prstClr val="black"/>
                </a:solidFill>
                <a:latin typeface="Corbel" panose="020B0503020204020204"/>
              </a:rPr>
              <a:t>Jan.      	31</a:t>
            </a:r>
            <a:r>
              <a:rPr lang="en-US" sz="2000" b="1" baseline="30000" dirty="0">
                <a:solidFill>
                  <a:prstClr val="black"/>
                </a:solidFill>
                <a:latin typeface="Corbel" panose="020B0503020204020204"/>
              </a:rPr>
              <a:t>st</a:t>
            </a:r>
            <a:r>
              <a:rPr lang="en-US" sz="2000" b="1" dirty="0">
                <a:solidFill>
                  <a:prstClr val="black"/>
                </a:solidFill>
                <a:latin typeface="Corbel" panose="020B0503020204020204"/>
              </a:rPr>
              <a:t> at 5 pm</a:t>
            </a:r>
            <a:r>
              <a:rPr lang="en-US" sz="2000" dirty="0">
                <a:solidFill>
                  <a:prstClr val="black"/>
                </a:solidFill>
                <a:latin typeface="Corbel" panose="020B0503020204020204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762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orbel" panose="020B0503020204020204"/>
              </a:rPr>
              <a:t>How do private school, home school and Virtual School students apply to a Program of Choice?</a:t>
            </a:r>
          </a:p>
        </p:txBody>
      </p:sp>
    </p:spTree>
    <p:extLst>
      <p:ext uri="{BB962C8B-B14F-4D97-AF65-F5344CB8AC3E}">
        <p14:creationId xmlns:p14="http://schemas.microsoft.com/office/powerpoint/2010/main" val="219010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143000"/>
            <a:ext cx="7924800" cy="642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prstClr val="black"/>
              </a:solidFill>
              <a:latin typeface="Corbel" panose="020B0503020204020204"/>
            </a:endParaRPr>
          </a:p>
          <a:p>
            <a:endParaRPr lang="en-US" sz="1000" dirty="0">
              <a:solidFill>
                <a:prstClr val="black"/>
              </a:solidFill>
              <a:latin typeface="Corbel" panose="020B05030202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It does not matter when you apply during the application window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orbel" panose="020B05030202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For all programs except IB, a student’s grades are not considered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orbel" panose="020B0503020204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orbel" panose="020B05030202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The Career Academies and JROTC can fill up with 1</a:t>
            </a:r>
            <a:r>
              <a:rPr lang="en-US" sz="2400" baseline="30000" dirty="0">
                <a:solidFill>
                  <a:prstClr val="black"/>
                </a:solidFill>
                <a:latin typeface="Corbel" panose="020B0503020204020204"/>
              </a:rPr>
              <a:t>st</a:t>
            </a: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 choice applicants.  If a student wants to apply to a Nease Academy/JROTC </a:t>
            </a:r>
            <a:r>
              <a:rPr lang="en-US" sz="2400" b="1" dirty="0">
                <a:solidFill>
                  <a:prstClr val="black"/>
                </a:solidFill>
                <a:latin typeface="Corbel" panose="020B0503020204020204"/>
              </a:rPr>
              <a:t>and</a:t>
            </a: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 the IB Program, the IB Program should be listed as the 2</a:t>
            </a:r>
            <a:r>
              <a:rPr lang="en-US" sz="2400" baseline="30000" dirty="0">
                <a:solidFill>
                  <a:prstClr val="black"/>
                </a:solidFill>
                <a:latin typeface="Corbel" panose="020B0503020204020204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 or 3</a:t>
            </a:r>
            <a:r>
              <a:rPr lang="en-US" sz="2400" baseline="30000" dirty="0">
                <a:solidFill>
                  <a:prstClr val="black"/>
                </a:solidFill>
                <a:latin typeface="Corbel" panose="020B0503020204020204"/>
              </a:rPr>
              <a:t>rd</a:t>
            </a: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 choice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orbel" panose="020B05030202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Following the lottery, applicants will receive notification of acceptance/denial via email in late February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orbel" panose="020B0503020204020204"/>
            </a:endParaRPr>
          </a:p>
          <a:p>
            <a:pPr lvl="4"/>
            <a:r>
              <a:rPr lang="en-US" sz="2400" dirty="0">
                <a:solidFill>
                  <a:prstClr val="black"/>
                </a:solidFill>
                <a:latin typeface="Corbel" panose="020B0503020204020204"/>
              </a:rPr>
              <a:t>	           </a:t>
            </a:r>
            <a:r>
              <a:rPr lang="en-US" sz="2400" b="1" dirty="0">
                <a:solidFill>
                  <a:prstClr val="black"/>
                </a:solidFill>
                <a:latin typeface="Corbel" panose="020B0503020204020204"/>
              </a:rPr>
              <a:t>DEADLINE: January 31</a:t>
            </a:r>
            <a:r>
              <a:rPr lang="en-US" sz="2400" b="1" baseline="30000" dirty="0">
                <a:solidFill>
                  <a:prstClr val="black"/>
                </a:solidFill>
                <a:latin typeface="Corbel" panose="020B0503020204020204"/>
              </a:rPr>
              <a:t>st</a:t>
            </a:r>
            <a:r>
              <a:rPr lang="en-US" sz="2400" b="1" dirty="0">
                <a:solidFill>
                  <a:prstClr val="black"/>
                </a:solidFill>
                <a:latin typeface="Corbel" panose="020B0503020204020204"/>
              </a:rPr>
              <a:t>, at 5 pm</a:t>
            </a:r>
          </a:p>
          <a:p>
            <a:endParaRPr lang="en-US" sz="1050" dirty="0">
              <a:solidFill>
                <a:prstClr val="black"/>
              </a:solidFill>
              <a:latin typeface="Corbel" panose="020B0503020204020204"/>
            </a:endParaRPr>
          </a:p>
          <a:p>
            <a:endParaRPr lang="en-US" dirty="0">
              <a:solidFill>
                <a:prstClr val="black"/>
              </a:solidFill>
              <a:latin typeface="Corbel" panose="020B0503020204020204"/>
            </a:endParaRPr>
          </a:p>
          <a:p>
            <a:r>
              <a:rPr lang="en-US" dirty="0">
                <a:solidFill>
                  <a:prstClr val="black"/>
                </a:solidFill>
                <a:latin typeface="Corbel" panose="020B0503020204020204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0" y="254468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orbel" panose="020B0503020204020204"/>
              </a:rPr>
              <a:t>Acceptance into the Career Academies and JROTC is based on a computerized lottery</a:t>
            </a:r>
            <a:endParaRPr lang="en-US" sz="1400" b="1" u="sng" dirty="0">
              <a:solidFill>
                <a:prstClr val="black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67611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3F762A"/>
      </a:accent1>
      <a:accent2>
        <a:srgbClr val="FFFF00"/>
      </a:accent2>
      <a:accent3>
        <a:srgbClr val="C0CF3A"/>
      </a:accent3>
      <a:accent4>
        <a:srgbClr val="029676"/>
      </a:accent4>
      <a:accent5>
        <a:srgbClr val="000000"/>
      </a:accent5>
      <a:accent6>
        <a:srgbClr val="FFFF65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What To Consider When Applying</vt:lpstr>
      <vt:lpstr>What To Consider When Applying</vt:lpstr>
      <vt:lpstr>What To Consider When Applying</vt:lpstr>
      <vt:lpstr>Academy Application Window Open  Now Through January 31st, 5 pm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Consider When Applying</dc:title>
  <dc:creator>Jaime Combs</dc:creator>
  <cp:lastModifiedBy>Jaime Combs</cp:lastModifiedBy>
  <cp:revision>1</cp:revision>
  <dcterms:created xsi:type="dcterms:W3CDTF">2023-01-19T15:30:02Z</dcterms:created>
  <dcterms:modified xsi:type="dcterms:W3CDTF">2023-01-19T15:32:35Z</dcterms:modified>
</cp:coreProperties>
</file>