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256" r:id="rId2"/>
    <p:sldId id="333" r:id="rId3"/>
    <p:sldId id="338" r:id="rId4"/>
    <p:sldId id="273" r:id="rId5"/>
    <p:sldId id="341" r:id="rId6"/>
    <p:sldId id="339" r:id="rId7"/>
    <p:sldId id="270" r:id="rId8"/>
    <p:sldId id="317" r:id="rId9"/>
    <p:sldId id="354" r:id="rId10"/>
    <p:sldId id="355" r:id="rId11"/>
    <p:sldId id="321" r:id="rId12"/>
    <p:sldId id="340" r:id="rId13"/>
    <p:sldId id="343" r:id="rId14"/>
    <p:sldId id="344" r:id="rId15"/>
    <p:sldId id="345" r:id="rId16"/>
    <p:sldId id="346" r:id="rId17"/>
    <p:sldId id="348" r:id="rId18"/>
    <p:sldId id="349" r:id="rId19"/>
    <p:sldId id="350" r:id="rId20"/>
    <p:sldId id="351" r:id="rId21"/>
    <p:sldId id="330" r:id="rId22"/>
    <p:sldId id="353" r:id="rId23"/>
    <p:sldId id="314"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05BD1308-D135-469F-99F0-AAAFEEBB78FF}" type="datetimeFigureOut">
              <a:rPr lang="en-US" smtClean="0"/>
              <a:t>2/5/2018</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1DE59FC8-B57D-42D2-BAF8-15AD3C0C2BF1}" type="slidenum">
              <a:rPr lang="en-US" smtClean="0"/>
              <a:t>‹#›</a:t>
            </a:fld>
            <a:endParaRPr lang="en-US"/>
          </a:p>
        </p:txBody>
      </p:sp>
    </p:spTree>
    <p:extLst>
      <p:ext uri="{BB962C8B-B14F-4D97-AF65-F5344CB8AC3E}">
        <p14:creationId xmlns:p14="http://schemas.microsoft.com/office/powerpoint/2010/main" val="2652857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3171" tIns="46586" rIns="93171" bIns="46586" rtlCol="0"/>
          <a:lstStyle>
            <a:lvl1pPr algn="r">
              <a:defRPr sz="1200"/>
            </a:lvl1pPr>
          </a:lstStyle>
          <a:p>
            <a:fld id="{470A0F36-AFB7-4F03-BA63-A9BE7DE7D5A1}" type="datetimeFigureOut">
              <a:rPr lang="en-US" smtClean="0"/>
              <a:t>2/5/2018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171" tIns="46586" rIns="93171" bIns="46586" rtlCol="0" anchor="b"/>
          <a:lstStyle>
            <a:lvl1pPr algn="r">
              <a:defRPr sz="1200"/>
            </a:lvl1pPr>
          </a:lstStyle>
          <a:p>
            <a:fld id="{F70180B2-14BC-4B74-B2E3-E60ECBD7EAA4}" type="slidenum">
              <a:rPr lang="en-US" smtClean="0"/>
              <a:t>‹#›</a:t>
            </a:fld>
            <a:endParaRPr lang="en-US" dirty="0"/>
          </a:p>
        </p:txBody>
      </p:sp>
    </p:spTree>
    <p:extLst>
      <p:ext uri="{BB962C8B-B14F-4D97-AF65-F5344CB8AC3E}">
        <p14:creationId xmlns:p14="http://schemas.microsoft.com/office/powerpoint/2010/main" val="256459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180B2-14BC-4B74-B2E3-E60ECBD7EAA4}" type="slidenum">
              <a:rPr lang="en-US" smtClean="0"/>
              <a:t>1</a:t>
            </a:fld>
            <a:endParaRPr lang="en-US" dirty="0"/>
          </a:p>
        </p:txBody>
      </p:sp>
    </p:spTree>
    <p:extLst>
      <p:ext uri="{BB962C8B-B14F-4D97-AF65-F5344CB8AC3E}">
        <p14:creationId xmlns:p14="http://schemas.microsoft.com/office/powerpoint/2010/main" val="91348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180B2-14BC-4B74-B2E3-E60ECBD7EAA4}" type="slidenum">
              <a:rPr lang="en-US" smtClean="0"/>
              <a:t>7</a:t>
            </a:fld>
            <a:endParaRPr lang="en-US" dirty="0"/>
          </a:p>
        </p:txBody>
      </p:sp>
    </p:spTree>
    <p:extLst>
      <p:ext uri="{BB962C8B-B14F-4D97-AF65-F5344CB8AC3E}">
        <p14:creationId xmlns:p14="http://schemas.microsoft.com/office/powerpoint/2010/main" val="38756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180B2-14BC-4B74-B2E3-E60ECBD7EAA4}" type="slidenum">
              <a:rPr lang="en-US" smtClean="0"/>
              <a:t>22</a:t>
            </a:fld>
            <a:endParaRPr lang="en-US" dirty="0"/>
          </a:p>
        </p:txBody>
      </p:sp>
    </p:spTree>
    <p:extLst>
      <p:ext uri="{BB962C8B-B14F-4D97-AF65-F5344CB8AC3E}">
        <p14:creationId xmlns:p14="http://schemas.microsoft.com/office/powerpoint/2010/main" val="255765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180B2-14BC-4B74-B2E3-E60ECBD7EAA4}" type="slidenum">
              <a:rPr lang="en-US" smtClean="0"/>
              <a:t>23</a:t>
            </a:fld>
            <a:endParaRPr lang="en-US" dirty="0"/>
          </a:p>
        </p:txBody>
      </p:sp>
    </p:spTree>
    <p:extLst>
      <p:ext uri="{BB962C8B-B14F-4D97-AF65-F5344CB8AC3E}">
        <p14:creationId xmlns:p14="http://schemas.microsoft.com/office/powerpoint/2010/main" val="253527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58A05C-5A4C-4BED-8214-95340F812CB7}" type="datetime1">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57866-B448-4074-B53F-736C58458848}" type="datetime1">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B6FE3-4916-4016-9571-0AC7F2BF95AC}" type="datetime1">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52447-A4CC-400F-8096-9CA9A6DA0DCA}" type="datetime1">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5867400"/>
            <a:ext cx="3633552" cy="8074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1CE8-9E34-4F7C-B239-62F1BCDC844D}" type="datetime1">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C6F2FD-246A-4F3C-BE83-F0EFE8A69AE4}" type="datetime1">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35A9F0-A353-4CBF-891B-C64CD7CCC3BC}" type="datetime1">
              <a:rPr lang="en-US" smtClean="0"/>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260E6-E0B7-42B1-ADBE-05F3C2104074}" type="datetime1">
              <a:rPr lang="en-US" smtClean="0"/>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56BA0-FB75-4DBA-ACA9-4099B9F5FEA8}" type="datetime1">
              <a:rPr lang="en-US" smtClean="0"/>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594C4-9927-4037-82E4-8E054FC2EAEB}" type="datetime1">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AE8C9-DDA5-4C31-9D75-79FC2E63CA78}"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AD4DDE-76A9-47D0-BB41-7DB6E7EB6B4F}" type="datetime1">
              <a:rPr lang="en-US" smtClean="0"/>
              <a:t>2/5/2018</a:t>
            </a:fld>
            <a:endParaRPr lang="en-US" dirty="0"/>
          </a:p>
        </p:txBody>
      </p:sp>
      <p:sp>
        <p:nvSpPr>
          <p:cNvPr id="9" name="Slide Number Placeholder 8"/>
          <p:cNvSpPr>
            <a:spLocks noGrp="1"/>
          </p:cNvSpPr>
          <p:nvPr>
            <p:ph type="sldNum" sz="quarter" idx="11"/>
          </p:nvPr>
        </p:nvSpPr>
        <p:spPr/>
        <p:txBody>
          <a:bodyPr/>
          <a:lstStyle/>
          <a:p>
            <a:fld id="{D41AE8C9-DDA5-4C31-9D75-79FC2E63CA7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1AE8C9-DDA5-4C31-9D75-79FC2E63CA78}"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4A4EBAF-D32C-487D-B5E6-909C45AF47D9}" type="datetime1">
              <a:rPr lang="en-US" smtClean="0"/>
              <a:t>2/5/2018</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www.floridastudentfinancialaid.org/ssfad/PDF/BFHandbookChapter2.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92059"/>
            <a:ext cx="7696200" cy="2362200"/>
          </a:xfrm>
        </p:spPr>
        <p:txBody>
          <a:bodyPr>
            <a:normAutofit/>
          </a:bodyPr>
          <a:lstStyle/>
          <a:p>
            <a:pPr algn="ctr"/>
            <a:r>
              <a:rPr lang="en-US" sz="2400" b="1" dirty="0" smtClean="0">
                <a:latin typeface="+mn-lt"/>
              </a:rPr>
              <a:t>SJR State Collegiate High Schools in St. Johns County </a:t>
            </a:r>
            <a:br>
              <a:rPr lang="en-US" sz="2400" b="1" dirty="0" smtClean="0">
                <a:latin typeface="+mn-lt"/>
              </a:rPr>
            </a:br>
            <a:r>
              <a:rPr lang="en-US" sz="2400" b="1" dirty="0" smtClean="0"/>
              <a:t>Parent/Student Information Sessions</a:t>
            </a:r>
            <a:r>
              <a:rPr lang="en-US" sz="2400" dirty="0" smtClean="0"/>
              <a:t/>
            </a:r>
            <a:br>
              <a:rPr lang="en-US" sz="2400" dirty="0" smtClean="0"/>
            </a:br>
            <a:r>
              <a:rPr lang="en-US" sz="2400" dirty="0" smtClean="0">
                <a:latin typeface="+mn-lt"/>
              </a:rPr>
              <a:t/>
            </a:r>
            <a:br>
              <a:rPr lang="en-US" sz="2400" dirty="0" smtClean="0">
                <a:latin typeface="+mn-lt"/>
              </a:rPr>
            </a:br>
            <a:r>
              <a:rPr lang="en-US" sz="2400" dirty="0" smtClean="0">
                <a:latin typeface="+mn-lt"/>
              </a:rPr>
              <a:t>Monday 2/5/18, 6pm </a:t>
            </a:r>
            <a:r>
              <a:rPr lang="en-US" sz="2400" dirty="0" err="1" smtClean="0">
                <a:latin typeface="+mn-lt"/>
              </a:rPr>
              <a:t>Nease</a:t>
            </a:r>
            <a:r>
              <a:rPr lang="en-US" sz="2400" dirty="0" smtClean="0">
                <a:latin typeface="+mn-lt"/>
              </a:rPr>
              <a:t> High School</a:t>
            </a:r>
            <a:br>
              <a:rPr lang="en-US" sz="2400" dirty="0" smtClean="0">
                <a:latin typeface="+mn-lt"/>
              </a:rPr>
            </a:br>
            <a:r>
              <a:rPr lang="en-US" sz="2400" dirty="0" smtClean="0">
                <a:latin typeface="+mn-lt"/>
              </a:rPr>
              <a:t>Tuesday 2/6/18, 6pm Pedro Menendez High School</a:t>
            </a:r>
            <a:br>
              <a:rPr lang="en-US" sz="2400" dirty="0" smtClean="0">
                <a:latin typeface="+mn-lt"/>
              </a:rPr>
            </a:br>
            <a:r>
              <a:rPr lang="en-US" sz="2400" dirty="0" smtClean="0">
                <a:latin typeface="+mn-lt"/>
              </a:rPr>
              <a:t>Wednesday 2/7/18, 6pm Creekside High School</a:t>
            </a:r>
            <a:endParaRPr lang="en-US" sz="2400" dirty="0">
              <a:latin typeface="+mn-lt"/>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362200" y="609600"/>
            <a:ext cx="3488690" cy="1325564"/>
          </a:xfrm>
          <a:prstGeom prst="rect">
            <a:avLst/>
          </a:prstGeom>
        </p:spPr>
      </p:pic>
      <p:sp>
        <p:nvSpPr>
          <p:cNvPr id="3" name="Slide Number Placeholder 2"/>
          <p:cNvSpPr>
            <a:spLocks noGrp="1"/>
          </p:cNvSpPr>
          <p:nvPr>
            <p:ph type="sldNum" sz="quarter" idx="12"/>
          </p:nvPr>
        </p:nvSpPr>
        <p:spPr/>
        <p:txBody>
          <a:bodyPr/>
          <a:lstStyle/>
          <a:p>
            <a:fld id="{D41AE8C9-DDA5-4C31-9D75-79FC2E63CA78}" type="slidenum">
              <a:rPr lang="en-US" smtClean="0"/>
              <a:t>1</a:t>
            </a:fld>
            <a:endParaRPr lang="en-US" dirty="0"/>
          </a:p>
        </p:txBody>
      </p:sp>
      <p:pic>
        <p:nvPicPr>
          <p:cNvPr id="6" name="Picture 5"/>
          <p:cNvPicPr>
            <a:picLocks noChangeAspect="1"/>
          </p:cNvPicPr>
          <p:nvPr/>
        </p:nvPicPr>
        <p:blipFill>
          <a:blip r:embed="rId4"/>
          <a:stretch>
            <a:fillRect/>
          </a:stretch>
        </p:blipFill>
        <p:spPr>
          <a:xfrm>
            <a:off x="1143000" y="4495800"/>
            <a:ext cx="6163590" cy="1914310"/>
          </a:xfrm>
          <a:prstGeom prst="rect">
            <a:avLst/>
          </a:prstGeom>
        </p:spPr>
      </p:pic>
    </p:spTree>
    <p:extLst>
      <p:ext uri="{BB962C8B-B14F-4D97-AF65-F5344CB8AC3E}">
        <p14:creationId xmlns:p14="http://schemas.microsoft.com/office/powerpoint/2010/main" val="374655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Nuts &amp; Bolts</a:t>
            </a:r>
            <a:endParaRPr lang="en-US" dirty="0"/>
          </a:p>
        </p:txBody>
      </p:sp>
      <p:sp>
        <p:nvSpPr>
          <p:cNvPr id="3" name="Content Placeholder 2"/>
          <p:cNvSpPr>
            <a:spLocks noGrp="1"/>
          </p:cNvSpPr>
          <p:nvPr>
            <p:ph idx="1"/>
          </p:nvPr>
        </p:nvSpPr>
        <p:spPr>
          <a:xfrm>
            <a:off x="381000" y="1295400"/>
            <a:ext cx="7620000" cy="1981200"/>
          </a:xfrm>
        </p:spPr>
        <p:txBody>
          <a:bodyPr>
            <a:normAutofit fontScale="85000" lnSpcReduction="10000"/>
          </a:bodyPr>
          <a:lstStyle/>
          <a:p>
            <a:pPr lvl="0"/>
            <a:r>
              <a:rPr lang="en-US" sz="2400" dirty="0" smtClean="0"/>
              <a:t>Students </a:t>
            </a:r>
            <a:r>
              <a:rPr lang="en-US" sz="2400" dirty="0"/>
              <a:t>must be engaged in college preparatory curriculum throughout </a:t>
            </a:r>
            <a:r>
              <a:rPr lang="en-US" sz="2400" dirty="0" smtClean="0"/>
              <a:t>high school and </a:t>
            </a:r>
            <a:r>
              <a:rPr lang="en-US" sz="2400" dirty="0"/>
              <a:t>showing signs of increased college readiness in order to continue to participate each year.  </a:t>
            </a:r>
            <a:endParaRPr lang="en-US" sz="2400" dirty="0" smtClean="0"/>
          </a:p>
          <a:p>
            <a:pPr marL="114300" lvl="0" indent="0">
              <a:buNone/>
            </a:pPr>
            <a:endParaRPr lang="en-US" sz="1200" dirty="0" smtClean="0"/>
          </a:p>
          <a:p>
            <a:pPr lvl="0"/>
            <a:r>
              <a:rPr lang="en-US" sz="2400" dirty="0" smtClean="0"/>
              <a:t>Students </a:t>
            </a:r>
            <a:r>
              <a:rPr lang="en-US" sz="2400" dirty="0"/>
              <a:t>must have college ready test scores in math, reading, and writing </a:t>
            </a:r>
            <a:r>
              <a:rPr lang="en-US" sz="2400" dirty="0" smtClean="0"/>
              <a:t>in the 11</a:t>
            </a:r>
            <a:r>
              <a:rPr lang="en-US" sz="2400" baseline="30000" dirty="0" smtClean="0"/>
              <a:t>th</a:t>
            </a:r>
            <a:r>
              <a:rPr lang="en-US" sz="2400" dirty="0" smtClean="0"/>
              <a:t> grade in </a:t>
            </a:r>
            <a:r>
              <a:rPr lang="en-US" sz="2400" dirty="0"/>
              <a:t>order </a:t>
            </a:r>
            <a:r>
              <a:rPr lang="en-US" sz="2400" dirty="0" smtClean="0"/>
              <a:t>to be on track to graduate from high school with the AA Degree.  </a:t>
            </a: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1AE8C9-DDA5-4C31-9D75-79FC2E63CA78}"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685538245"/>
              </p:ext>
            </p:extLst>
          </p:nvPr>
        </p:nvGraphicFramePr>
        <p:xfrm>
          <a:off x="381000" y="3276600"/>
          <a:ext cx="7848600" cy="2768601"/>
        </p:xfrm>
        <a:graphic>
          <a:graphicData uri="http://schemas.openxmlformats.org/drawingml/2006/table">
            <a:tbl>
              <a:tblPr firstRow="1" firstCol="1" bandRow="1"/>
              <a:tblGrid>
                <a:gridCol w="1225277">
                  <a:extLst>
                    <a:ext uri="{9D8B030D-6E8A-4147-A177-3AD203B41FA5}">
                      <a16:colId xmlns:a16="http://schemas.microsoft.com/office/drawing/2014/main" val="20000"/>
                    </a:ext>
                  </a:extLst>
                </a:gridCol>
                <a:gridCol w="6623323">
                  <a:extLst>
                    <a:ext uri="{9D8B030D-6E8A-4147-A177-3AD203B41FA5}">
                      <a16:colId xmlns:a16="http://schemas.microsoft.com/office/drawing/2014/main" val="20001"/>
                    </a:ext>
                  </a:extLst>
                </a:gridCol>
              </a:tblGrid>
              <a:tr h="455332">
                <a:tc gridSpan="2">
                  <a:txBody>
                    <a:bodyPr/>
                    <a:lstStyle/>
                    <a:p>
                      <a:pPr marL="0" marR="0" algn="ctr">
                        <a:lnSpc>
                          <a:spcPct val="107000"/>
                        </a:lnSpc>
                        <a:spcBef>
                          <a:spcPts val="0"/>
                        </a:spcBef>
                        <a:spcAft>
                          <a:spcPts val="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College Ready Test Scores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extLst>
                  <a:ext uri="{0D108BD9-81ED-4DB2-BD59-A6C34878D82A}">
                    <a16:rowId xmlns:a16="http://schemas.microsoft.com/office/drawing/2014/main" val="10000"/>
                  </a:ext>
                </a:extLst>
              </a:tr>
              <a:tr h="719717">
                <a:tc>
                  <a:txBody>
                    <a:bodyPr/>
                    <a:lstStyle/>
                    <a:p>
                      <a:pPr marL="0" marR="0">
                        <a:lnSpc>
                          <a:spcPct val="107000"/>
                        </a:lnSpc>
                        <a:spcBef>
                          <a:spcPts val="0"/>
                        </a:spcBef>
                        <a:spcAft>
                          <a:spcPts val="0"/>
                        </a:spcAft>
                      </a:pPr>
                      <a:r>
                        <a:rPr lang="en-US" sz="1300" b="1" smtClean="0">
                          <a:effectLst/>
                          <a:latin typeface="Calibri" panose="020F0502020204030204" pitchFamily="34" charset="0"/>
                          <a:ea typeface="Calibri" panose="020F0502020204030204" pitchFamily="34" charset="0"/>
                          <a:cs typeface="Times New Roman" panose="02020603050405020304" pitchFamily="18" charset="0"/>
                        </a:rPr>
                        <a:t>ENC 1101 Composition I</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ACT: 19 Reading &amp; 17 English</a:t>
                      </a:r>
                    </a:p>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Old SAT: 440 (tests prior to March 2016)                  New SAT: 440/24 (effective March 2016)</a:t>
                      </a:r>
                    </a:p>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PERT: 106 Reading &amp; 103 Writing                              CPT: 83 Reading &amp; 83 Sentence Skills</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716979">
                <a:tc>
                  <a:txBody>
                    <a:bodyPr/>
                    <a:lstStyle/>
                    <a:p>
                      <a:pPr marL="0" marR="0">
                        <a:lnSpc>
                          <a:spcPct val="107000"/>
                        </a:lnSpc>
                        <a:spcBef>
                          <a:spcPts val="0"/>
                        </a:spcBef>
                        <a:spcAft>
                          <a:spcPts val="0"/>
                        </a:spcAft>
                      </a:pPr>
                      <a:r>
                        <a:rPr lang="en-US" sz="1300" b="1" smtClean="0">
                          <a:effectLst/>
                          <a:latin typeface="Calibri" panose="020F0502020204030204" pitchFamily="34" charset="0"/>
                          <a:ea typeface="Calibri" panose="020F0502020204030204" pitchFamily="34" charset="0"/>
                          <a:cs typeface="Times New Roman" panose="02020603050405020304" pitchFamily="18" charset="0"/>
                        </a:rPr>
                        <a:t>MAT 1033 Intermediate Algebra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ACT: 19 Math</a:t>
                      </a:r>
                    </a:p>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Old SAT: 440 (tests prior to March 2016)                  New SAT: 480/24 (tests after March 2016)</a:t>
                      </a:r>
                    </a:p>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PERT: 114 Math                                                             CPT: 72 Elementary Algebra </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6573">
                <a:tc>
                  <a:txBody>
                    <a:bodyPr/>
                    <a:lstStyle/>
                    <a:p>
                      <a:pPr marL="0" marR="0">
                        <a:lnSpc>
                          <a:spcPct val="107000"/>
                        </a:lnSpc>
                        <a:spcBef>
                          <a:spcPts val="0"/>
                        </a:spcBef>
                        <a:spcAft>
                          <a:spcPts val="0"/>
                        </a:spcAft>
                      </a:pPr>
                      <a:r>
                        <a:rPr lang="en-US" sz="1300" b="1" smtClean="0">
                          <a:effectLst/>
                          <a:latin typeface="Calibri" panose="020F0502020204030204" pitchFamily="34" charset="0"/>
                          <a:ea typeface="Calibri" panose="020F0502020204030204" pitchFamily="34" charset="0"/>
                          <a:cs typeface="Times New Roman" panose="02020603050405020304" pitchFamily="18" charset="0"/>
                        </a:rPr>
                        <a:t>MAC 1105 College Algebra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Completion of MAT 1033 OR                                      </a:t>
                      </a:r>
                    </a:p>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ACT: 21 Math</a:t>
                      </a:r>
                      <a:endParaRPr lang="en-US" sz="1300" b="1"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Old SAT: 450 (tests prior to March 2016)                  New SAT: 490/25 (tests after March 2016)</a:t>
                      </a:r>
                    </a:p>
                    <a:p>
                      <a:pPr marL="0" marR="0">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PERT: 123 Math                                                             CPT: 85 Elementary Algebra</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892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Nuts &amp; Bolts</a:t>
            </a:r>
            <a:endParaRPr lang="en-US" sz="4000" dirty="0"/>
          </a:p>
        </p:txBody>
      </p:sp>
      <p:sp>
        <p:nvSpPr>
          <p:cNvPr id="3" name="Content Placeholder 2"/>
          <p:cNvSpPr>
            <a:spLocks noGrp="1"/>
          </p:cNvSpPr>
          <p:nvPr>
            <p:ph idx="1"/>
          </p:nvPr>
        </p:nvSpPr>
        <p:spPr>
          <a:xfrm>
            <a:off x="340784" y="1295400"/>
            <a:ext cx="7620000" cy="4353560"/>
          </a:xfrm>
        </p:spPr>
        <p:txBody>
          <a:bodyPr wrap="square">
            <a:normAutofit/>
          </a:bodyPr>
          <a:lstStyle/>
          <a:p>
            <a:pPr lvl="0">
              <a:buClr>
                <a:srgbClr val="92D050"/>
              </a:buClr>
            </a:pPr>
            <a:r>
              <a:rPr lang="en-US" dirty="0" smtClean="0"/>
              <a:t>Tenth grade courses will be offered at the high school.</a:t>
            </a:r>
          </a:p>
          <a:p>
            <a:pPr lvl="0">
              <a:buClr>
                <a:srgbClr val="92D050"/>
              </a:buClr>
            </a:pPr>
            <a:r>
              <a:rPr lang="en-US" dirty="0" smtClean="0"/>
              <a:t>In the 10</a:t>
            </a:r>
            <a:r>
              <a:rPr lang="en-US" baseline="30000" dirty="0" smtClean="0"/>
              <a:t>th</a:t>
            </a:r>
            <a:r>
              <a:rPr lang="en-US" dirty="0" smtClean="0"/>
              <a:t> Grade as part of the course SLS 1101, all Collegiate High School students will come to SJR State’s Campus for a tour, overview of campus services, and to obtain student ID cards.</a:t>
            </a:r>
          </a:p>
          <a:p>
            <a:pPr lvl="0">
              <a:buClr>
                <a:srgbClr val="92D050"/>
              </a:buClr>
            </a:pPr>
            <a:r>
              <a:rPr lang="en-US" dirty="0" smtClean="0"/>
              <a:t>Collegiate </a:t>
            </a:r>
            <a:r>
              <a:rPr lang="en-US" dirty="0"/>
              <a:t>High School </a:t>
            </a:r>
            <a:r>
              <a:rPr lang="en-US" dirty="0" smtClean="0"/>
              <a:t>students </a:t>
            </a:r>
            <a:r>
              <a:rPr lang="en-US" dirty="0"/>
              <a:t>are eligible to access SJR State’s library </a:t>
            </a:r>
            <a:r>
              <a:rPr lang="en-US" dirty="0" smtClean="0"/>
              <a:t>and Academic Support Center throughout </a:t>
            </a:r>
            <a:r>
              <a:rPr lang="en-US" dirty="0"/>
              <a:t>grades 10-12.  </a:t>
            </a:r>
          </a:p>
          <a:p>
            <a:pPr lvl="0">
              <a:buClr>
                <a:srgbClr val="92D050"/>
              </a:buClr>
            </a:pPr>
            <a:r>
              <a:rPr lang="en-US" dirty="0"/>
              <a:t>Collegiate </a:t>
            </a:r>
            <a:r>
              <a:rPr lang="en-US" dirty="0" smtClean="0"/>
              <a:t>High School </a:t>
            </a:r>
            <a:r>
              <a:rPr lang="en-US" dirty="0"/>
              <a:t>students will be regularly scheduled to meet with SJR State Dual Enrollment Specialists and Academic Advisors.  </a:t>
            </a:r>
          </a:p>
          <a:p>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11</a:t>
            </a:fld>
            <a:endParaRPr lang="en-US" dirty="0"/>
          </a:p>
        </p:txBody>
      </p:sp>
      <p:pic>
        <p:nvPicPr>
          <p:cNvPr id="5" name="Picture 4"/>
          <p:cNvPicPr>
            <a:picLocks noChangeAspect="1"/>
          </p:cNvPicPr>
          <p:nvPr/>
        </p:nvPicPr>
        <p:blipFill>
          <a:blip r:embed="rId2"/>
          <a:stretch>
            <a:fillRect/>
          </a:stretch>
        </p:blipFill>
        <p:spPr>
          <a:xfrm>
            <a:off x="5410200" y="4886307"/>
            <a:ext cx="2206186" cy="1783415"/>
          </a:xfrm>
          <a:prstGeom prst="rect">
            <a:avLst/>
          </a:prstGeom>
        </p:spPr>
      </p:pic>
    </p:spTree>
    <p:extLst>
      <p:ext uri="{BB962C8B-B14F-4D97-AF65-F5344CB8AC3E}">
        <p14:creationId xmlns:p14="http://schemas.microsoft.com/office/powerpoint/2010/main" val="96703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Nuts &amp; Bolts</a:t>
            </a:r>
            <a:endParaRPr lang="en-US" sz="4000" dirty="0"/>
          </a:p>
        </p:txBody>
      </p:sp>
      <p:sp>
        <p:nvSpPr>
          <p:cNvPr id="3" name="Content Placeholder 2"/>
          <p:cNvSpPr>
            <a:spLocks noGrp="1"/>
          </p:cNvSpPr>
          <p:nvPr>
            <p:ph idx="1"/>
          </p:nvPr>
        </p:nvSpPr>
        <p:spPr>
          <a:xfrm>
            <a:off x="457200" y="1295400"/>
            <a:ext cx="7620000" cy="4572000"/>
          </a:xfrm>
        </p:spPr>
        <p:txBody>
          <a:bodyPr>
            <a:normAutofit/>
          </a:bodyPr>
          <a:lstStyle/>
          <a:p>
            <a:pPr>
              <a:buClr>
                <a:srgbClr val="92D050"/>
              </a:buClr>
            </a:pPr>
            <a:r>
              <a:rPr lang="en-US" dirty="0"/>
              <a:t>11</a:t>
            </a:r>
            <a:r>
              <a:rPr lang="en-US" baseline="30000" dirty="0"/>
              <a:t>th</a:t>
            </a:r>
            <a:r>
              <a:rPr lang="en-US" dirty="0"/>
              <a:t> grade courses will be offered either at the high school site </a:t>
            </a:r>
            <a:r>
              <a:rPr lang="en-US" b="1" dirty="0"/>
              <a:t>or</a:t>
            </a:r>
            <a:r>
              <a:rPr lang="en-US" dirty="0"/>
              <a:t> at SJR </a:t>
            </a:r>
            <a:r>
              <a:rPr lang="en-US" dirty="0" smtClean="0"/>
              <a:t>State </a:t>
            </a:r>
            <a:r>
              <a:rPr lang="en-US" b="1" dirty="0" smtClean="0"/>
              <a:t>or</a:t>
            </a:r>
            <a:r>
              <a:rPr lang="en-US" dirty="0" smtClean="0"/>
              <a:t> online, </a:t>
            </a:r>
            <a:r>
              <a:rPr lang="en-US" dirty="0"/>
              <a:t>depending upon instructor availability</a:t>
            </a:r>
            <a:r>
              <a:rPr lang="en-US" dirty="0" smtClean="0"/>
              <a:t>.</a:t>
            </a:r>
            <a:endParaRPr lang="en-US" dirty="0"/>
          </a:p>
          <a:p>
            <a:pPr lvl="0">
              <a:buClr>
                <a:srgbClr val="92D050"/>
              </a:buClr>
            </a:pPr>
            <a:r>
              <a:rPr lang="en-US" dirty="0" smtClean="0"/>
              <a:t>In </a:t>
            </a:r>
            <a:r>
              <a:rPr lang="en-US" dirty="0"/>
              <a:t>order to complete the AA, during the </a:t>
            </a:r>
            <a:r>
              <a:rPr lang="en-US" dirty="0" smtClean="0"/>
              <a:t>summer between 11</a:t>
            </a:r>
            <a:r>
              <a:rPr lang="en-US" baseline="30000" dirty="0" smtClean="0"/>
              <a:t>th</a:t>
            </a:r>
            <a:r>
              <a:rPr lang="en-US" dirty="0" smtClean="0"/>
              <a:t> and 12</a:t>
            </a:r>
            <a:r>
              <a:rPr lang="en-US" baseline="30000" dirty="0" smtClean="0"/>
              <a:t>th</a:t>
            </a:r>
            <a:r>
              <a:rPr lang="en-US" dirty="0" smtClean="0"/>
              <a:t> grade </a:t>
            </a:r>
            <a:r>
              <a:rPr lang="en-US" b="1" dirty="0" smtClean="0"/>
              <a:t>AND</a:t>
            </a:r>
            <a:r>
              <a:rPr lang="en-US" dirty="0" smtClean="0"/>
              <a:t> during the senior </a:t>
            </a:r>
            <a:r>
              <a:rPr lang="en-US" dirty="0"/>
              <a:t>year, students must be taking a full course load at SJR </a:t>
            </a:r>
            <a:r>
              <a:rPr lang="en-US" dirty="0" smtClean="0"/>
              <a:t>State’s </a:t>
            </a:r>
            <a:r>
              <a:rPr lang="en-US" dirty="0"/>
              <a:t>campus.  Students </a:t>
            </a:r>
            <a:r>
              <a:rPr lang="en-US" dirty="0" smtClean="0"/>
              <a:t>are encouraged to continue </a:t>
            </a:r>
            <a:r>
              <a:rPr lang="en-US" dirty="0"/>
              <a:t>to participate in extracurricular activities at the high school, but they may not be taking additional coursework at the high school site as well as a full load of college </a:t>
            </a:r>
            <a:r>
              <a:rPr lang="en-US" dirty="0" smtClean="0"/>
              <a:t>courses. </a:t>
            </a:r>
          </a:p>
          <a:p>
            <a:pPr lvl="0">
              <a:buClr>
                <a:srgbClr val="92D050"/>
              </a:buClr>
            </a:pPr>
            <a:r>
              <a:rPr lang="en-US" dirty="0" smtClean="0"/>
              <a:t>Transportation </a:t>
            </a:r>
            <a:r>
              <a:rPr lang="en-US" dirty="0"/>
              <a:t>to and from SJR State’s Campus </a:t>
            </a:r>
            <a:r>
              <a:rPr lang="en-US" dirty="0" smtClean="0"/>
              <a:t>is </a:t>
            </a:r>
            <a:r>
              <a:rPr lang="en-US" dirty="0"/>
              <a:t>the responsibility of the student/family</a:t>
            </a:r>
            <a:r>
              <a:rPr lang="en-US" dirty="0" smtClean="0"/>
              <a:t>.</a:t>
            </a:r>
          </a:p>
          <a:p>
            <a:pPr lvl="0"/>
            <a:endParaRPr lang="en-US" sz="2400" dirty="0"/>
          </a:p>
          <a:p>
            <a:pPr lvl="1"/>
            <a:endParaRPr lang="en-US" sz="2400" dirty="0"/>
          </a:p>
          <a:p>
            <a:pPr lvl="1"/>
            <a:endParaRPr lang="en-US" sz="2400" dirty="0"/>
          </a:p>
          <a:p>
            <a:endParaRPr lang="en-US" sz="2400" dirty="0"/>
          </a:p>
        </p:txBody>
      </p:sp>
      <p:sp>
        <p:nvSpPr>
          <p:cNvPr id="4" name="Slide Number Placeholder 3"/>
          <p:cNvSpPr>
            <a:spLocks noGrp="1"/>
          </p:cNvSpPr>
          <p:nvPr>
            <p:ph type="sldNum" sz="quarter" idx="12"/>
          </p:nvPr>
        </p:nvSpPr>
        <p:spPr/>
        <p:txBody>
          <a:bodyPr/>
          <a:lstStyle/>
          <a:p>
            <a:fld id="{D41AE8C9-DDA5-4C31-9D75-79FC2E63CA78}" type="slidenum">
              <a:rPr lang="en-US" smtClean="0"/>
              <a:t>12</a:t>
            </a:fld>
            <a:endParaRPr lang="en-US" dirty="0"/>
          </a:p>
        </p:txBody>
      </p:sp>
      <p:pic>
        <p:nvPicPr>
          <p:cNvPr id="6" name="Picture 5"/>
          <p:cNvPicPr>
            <a:picLocks noChangeAspect="1"/>
          </p:cNvPicPr>
          <p:nvPr/>
        </p:nvPicPr>
        <p:blipFill>
          <a:blip r:embed="rId2"/>
          <a:stretch>
            <a:fillRect/>
          </a:stretch>
        </p:blipFill>
        <p:spPr>
          <a:xfrm>
            <a:off x="5410200" y="5191353"/>
            <a:ext cx="2475257" cy="1650171"/>
          </a:xfrm>
          <a:prstGeom prst="rect">
            <a:avLst/>
          </a:prstGeom>
        </p:spPr>
      </p:pic>
    </p:spTree>
    <p:extLst>
      <p:ext uri="{BB962C8B-B14F-4D97-AF65-F5344CB8AC3E}">
        <p14:creationId xmlns:p14="http://schemas.microsoft.com/office/powerpoint/2010/main" val="4178290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Nuts &amp; Bolts</a:t>
            </a:r>
            <a:endParaRPr lang="en-US" sz="4000" dirty="0"/>
          </a:p>
        </p:txBody>
      </p:sp>
      <p:sp>
        <p:nvSpPr>
          <p:cNvPr id="3" name="Content Placeholder 2"/>
          <p:cNvSpPr>
            <a:spLocks noGrp="1"/>
          </p:cNvSpPr>
          <p:nvPr>
            <p:ph idx="1"/>
          </p:nvPr>
        </p:nvSpPr>
        <p:spPr>
          <a:xfrm>
            <a:off x="457200" y="1417638"/>
            <a:ext cx="7620000" cy="4800600"/>
          </a:xfrm>
        </p:spPr>
        <p:txBody>
          <a:bodyPr>
            <a:normAutofit/>
          </a:bodyPr>
          <a:lstStyle/>
          <a:p>
            <a:pPr lvl="0">
              <a:buClr>
                <a:srgbClr val="92D050"/>
              </a:buClr>
            </a:pPr>
            <a:r>
              <a:rPr lang="en-US" dirty="0"/>
              <a:t>College courses taught at the high school site are exactly like the college courses taught on SJR State’s campuses—they are just being taught somewhere else.  The student’s SJR State </a:t>
            </a:r>
            <a:r>
              <a:rPr lang="en-US" b="1" u="sng" dirty="0"/>
              <a:t>college</a:t>
            </a:r>
            <a:r>
              <a:rPr lang="en-US" dirty="0"/>
              <a:t> transcript will not show any indication that the course was taken at a high school site rather than on a college campus.  </a:t>
            </a:r>
            <a:endParaRPr lang="en-US" dirty="0" smtClean="0"/>
          </a:p>
          <a:p>
            <a:pPr lvl="0">
              <a:buClr>
                <a:srgbClr val="92D050"/>
              </a:buClr>
            </a:pPr>
            <a:endParaRPr lang="en-US" dirty="0"/>
          </a:p>
          <a:p>
            <a:pPr lvl="0">
              <a:buClr>
                <a:srgbClr val="92D050"/>
              </a:buClr>
            </a:pPr>
            <a:r>
              <a:rPr lang="en-US" dirty="0" smtClean="0"/>
              <a:t>College </a:t>
            </a:r>
            <a:r>
              <a:rPr lang="en-US" dirty="0"/>
              <a:t>courses taught at the high school site will use the same textbook, course outline, and learning outcomes as if the courses were being taught on SJR State’s campus.  </a:t>
            </a:r>
            <a:r>
              <a:rPr lang="en-US" dirty="0" smtClean="0"/>
              <a:t>The faculty have the same credentials and are evaluated by SJR State staff to ensure the course outcomes are being met.</a:t>
            </a:r>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13</a:t>
            </a:fld>
            <a:endParaRPr lang="en-US" dirty="0"/>
          </a:p>
        </p:txBody>
      </p:sp>
    </p:spTree>
    <p:extLst>
      <p:ext uri="{BB962C8B-B14F-4D97-AF65-F5344CB8AC3E}">
        <p14:creationId xmlns:p14="http://schemas.microsoft.com/office/powerpoint/2010/main" val="2229970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Who Pays for This?</a:t>
            </a:r>
            <a:endParaRPr lang="en-US" sz="4000" dirty="0"/>
          </a:p>
        </p:txBody>
      </p:sp>
      <p:sp>
        <p:nvSpPr>
          <p:cNvPr id="3" name="Content Placeholder 2"/>
          <p:cNvSpPr>
            <a:spLocks noGrp="1"/>
          </p:cNvSpPr>
          <p:nvPr>
            <p:ph idx="1"/>
          </p:nvPr>
        </p:nvSpPr>
        <p:spPr>
          <a:xfrm>
            <a:off x="339650" y="1131549"/>
            <a:ext cx="7620000" cy="5063671"/>
          </a:xfrm>
        </p:spPr>
        <p:txBody>
          <a:bodyPr>
            <a:normAutofit fontScale="92500"/>
          </a:bodyPr>
          <a:lstStyle/>
          <a:p>
            <a:pPr marL="114300" indent="0">
              <a:buNone/>
            </a:pPr>
            <a:endParaRPr lang="en-US" sz="1100" b="1" u="sng" dirty="0" smtClean="0"/>
          </a:p>
          <a:p>
            <a:pPr>
              <a:buClr>
                <a:srgbClr val="92D050"/>
              </a:buClr>
            </a:pPr>
            <a:r>
              <a:rPr lang="en-US" dirty="0" smtClean="0"/>
              <a:t>Dual enrollment students and parents are statutorily exempt from the payment of all tuition, textbook, and fees.</a:t>
            </a:r>
          </a:p>
          <a:p>
            <a:pPr>
              <a:buClr>
                <a:srgbClr val="92D050"/>
              </a:buClr>
            </a:pPr>
            <a:r>
              <a:rPr lang="en-US" dirty="0" smtClean="0"/>
              <a:t>The St. </a:t>
            </a:r>
            <a:r>
              <a:rPr lang="en-US" smtClean="0"/>
              <a:t>Johns County School </a:t>
            </a:r>
            <a:r>
              <a:rPr lang="en-US" dirty="0" smtClean="0"/>
              <a:t>District is not charged tuition for courses taught at the high school site or summer courses. SJR State in-state tuition is $108/credit hour.  The School District pays SJR State a discounted tuition rate of $71.98/credit for dual enrollment at SJR State’s campus &amp; online.  Dual enrollment students and parents pay nothing.</a:t>
            </a:r>
          </a:p>
          <a:p>
            <a:pPr>
              <a:buClr>
                <a:srgbClr val="92D050"/>
              </a:buClr>
            </a:pPr>
            <a:r>
              <a:rPr lang="en-US" dirty="0" smtClean="0"/>
              <a:t>The St. Johns County School District receives full FTE for all dual enrollment students, even when students are enrolled full time at SJR State’s campus and taking no courses at the high school.  Tuition for 33 credits during senior year will be $2,375, well below the $7K+ FTE the student will generate for the District.</a:t>
            </a:r>
          </a:p>
        </p:txBody>
      </p:sp>
      <p:sp>
        <p:nvSpPr>
          <p:cNvPr id="4" name="Slide Number Placeholder 3"/>
          <p:cNvSpPr>
            <a:spLocks noGrp="1"/>
          </p:cNvSpPr>
          <p:nvPr>
            <p:ph type="sldNum" sz="quarter" idx="12"/>
          </p:nvPr>
        </p:nvSpPr>
        <p:spPr/>
        <p:txBody>
          <a:bodyPr/>
          <a:lstStyle/>
          <a:p>
            <a:fld id="{D41AE8C9-DDA5-4C31-9D75-79FC2E63CA78}" type="slidenum">
              <a:rPr lang="en-US" smtClean="0"/>
              <a:t>14</a:t>
            </a:fld>
            <a:endParaRPr lang="en-US" dirty="0"/>
          </a:p>
        </p:txBody>
      </p:sp>
      <p:sp>
        <p:nvSpPr>
          <p:cNvPr id="5" name="TextBox 4"/>
          <p:cNvSpPr txBox="1"/>
          <p:nvPr/>
        </p:nvSpPr>
        <p:spPr>
          <a:xfrm>
            <a:off x="4129216" y="5562600"/>
            <a:ext cx="3962400" cy="1200329"/>
          </a:xfrm>
          <a:prstGeom prst="rect">
            <a:avLst/>
          </a:prstGeom>
          <a:noFill/>
          <a:ln w="76200">
            <a:solidFill>
              <a:schemeClr val="tx1"/>
            </a:solidFill>
          </a:ln>
        </p:spPr>
        <p:txBody>
          <a:bodyPr wrap="square" rtlCol="0">
            <a:spAutoFit/>
          </a:bodyPr>
          <a:lstStyle/>
          <a:p>
            <a:pPr algn="ctr"/>
            <a:r>
              <a:rPr lang="en-US" b="1" dirty="0" smtClean="0">
                <a:solidFill>
                  <a:srgbClr val="FF0000"/>
                </a:solidFill>
              </a:rPr>
              <a:t>This is a true financial partnership between the College and the District that benefits students and the community.</a:t>
            </a:r>
            <a:endParaRPr lang="en-US" b="1" dirty="0">
              <a:solidFill>
                <a:srgbClr val="FF0000"/>
              </a:solidFill>
            </a:endParaRPr>
          </a:p>
        </p:txBody>
      </p:sp>
    </p:spTree>
    <p:extLst>
      <p:ext uri="{BB962C8B-B14F-4D97-AF65-F5344CB8AC3E}">
        <p14:creationId xmlns:p14="http://schemas.microsoft.com/office/powerpoint/2010/main" val="3082876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So What’s the Downside?</a:t>
            </a:r>
            <a:endParaRPr lang="en-US" sz="4000" dirty="0"/>
          </a:p>
        </p:txBody>
      </p:sp>
      <p:sp>
        <p:nvSpPr>
          <p:cNvPr id="3" name="Content Placeholder 2"/>
          <p:cNvSpPr>
            <a:spLocks noGrp="1"/>
          </p:cNvSpPr>
          <p:nvPr>
            <p:ph idx="1"/>
          </p:nvPr>
        </p:nvSpPr>
        <p:spPr>
          <a:xfrm>
            <a:off x="457200" y="1371600"/>
            <a:ext cx="7620000" cy="5029200"/>
          </a:xfrm>
        </p:spPr>
        <p:txBody>
          <a:bodyPr>
            <a:normAutofit/>
          </a:bodyPr>
          <a:lstStyle/>
          <a:p>
            <a:pPr marL="342900" lvl="1">
              <a:buClr>
                <a:srgbClr val="92D050"/>
              </a:buClr>
            </a:pPr>
            <a:r>
              <a:rPr lang="en-US" sz="2200" dirty="0"/>
              <a:t>Once you are in 12</a:t>
            </a:r>
            <a:r>
              <a:rPr lang="en-US" sz="2200" baseline="30000" dirty="0"/>
              <a:t>th</a:t>
            </a:r>
            <a:r>
              <a:rPr lang="en-US" sz="2200" dirty="0"/>
              <a:t> grade and taking all of your classes on SJR State’s campus, you will </a:t>
            </a:r>
            <a:r>
              <a:rPr lang="en-US" sz="2200" dirty="0" smtClean="0"/>
              <a:t>truly be </a:t>
            </a:r>
            <a:r>
              <a:rPr lang="en-US" sz="2200" dirty="0"/>
              <a:t>just like any other college student.  </a:t>
            </a:r>
          </a:p>
          <a:p>
            <a:pPr marL="342900" lvl="1">
              <a:buClr>
                <a:srgbClr val="92D050"/>
              </a:buClr>
            </a:pPr>
            <a:r>
              <a:rPr lang="en-US" sz="2200" dirty="0" smtClean="0"/>
              <a:t>The </a:t>
            </a:r>
            <a:r>
              <a:rPr lang="en-US" sz="2200" dirty="0"/>
              <a:t>college calendar is often not the same as the high school calendar. </a:t>
            </a:r>
            <a:r>
              <a:rPr lang="en-US" sz="2200" dirty="0" smtClean="0"/>
              <a:t>In the 12</a:t>
            </a:r>
            <a:r>
              <a:rPr lang="en-US" sz="2200" baseline="30000" dirty="0" smtClean="0"/>
              <a:t>th</a:t>
            </a:r>
            <a:r>
              <a:rPr lang="en-US" sz="2200" dirty="0" smtClean="0"/>
              <a:t> grade, if </a:t>
            </a:r>
            <a:r>
              <a:rPr lang="en-US" sz="2200" dirty="0"/>
              <a:t>the college is </a:t>
            </a:r>
            <a:r>
              <a:rPr lang="en-US" sz="2200" dirty="0" smtClean="0"/>
              <a:t>open and if you are taking a class on our campus, you </a:t>
            </a:r>
            <a:r>
              <a:rPr lang="en-US" sz="2200" dirty="0"/>
              <a:t>will be expected to attend class at SJR State’s </a:t>
            </a:r>
            <a:r>
              <a:rPr lang="en-US" sz="2200" dirty="0" smtClean="0"/>
              <a:t>campus.  </a:t>
            </a:r>
            <a:endParaRPr lang="en-US" sz="2200" dirty="0"/>
          </a:p>
          <a:p>
            <a:pPr marL="342900" lvl="1">
              <a:buClr>
                <a:srgbClr val="92D050"/>
              </a:buClr>
            </a:pPr>
            <a:r>
              <a:rPr lang="en-US" sz="2200" dirty="0" smtClean="0"/>
              <a:t>It </a:t>
            </a:r>
            <a:r>
              <a:rPr lang="en-US" sz="2200" dirty="0"/>
              <a:t>is the student’s responsibility to contact </a:t>
            </a:r>
            <a:r>
              <a:rPr lang="en-US" sz="2200" dirty="0" smtClean="0"/>
              <a:t>the </a:t>
            </a:r>
            <a:r>
              <a:rPr lang="en-US" sz="2200" dirty="0"/>
              <a:t>professor if </a:t>
            </a:r>
            <a:r>
              <a:rPr lang="en-US" sz="2200" dirty="0" smtClean="0"/>
              <a:t>you are </a:t>
            </a:r>
            <a:r>
              <a:rPr lang="en-US" sz="2200" dirty="0"/>
              <a:t>having difficulty in the course or to notify the instructor of an absence. </a:t>
            </a:r>
          </a:p>
        </p:txBody>
      </p:sp>
      <p:sp>
        <p:nvSpPr>
          <p:cNvPr id="4" name="Slide Number Placeholder 3"/>
          <p:cNvSpPr>
            <a:spLocks noGrp="1"/>
          </p:cNvSpPr>
          <p:nvPr>
            <p:ph type="sldNum" sz="quarter" idx="12"/>
          </p:nvPr>
        </p:nvSpPr>
        <p:spPr/>
        <p:txBody>
          <a:bodyPr/>
          <a:lstStyle/>
          <a:p>
            <a:fld id="{D41AE8C9-DDA5-4C31-9D75-79FC2E63CA78}" type="slidenum">
              <a:rPr lang="en-US" smtClean="0"/>
              <a:t>15</a:t>
            </a:fld>
            <a:endParaRPr lang="en-US" dirty="0"/>
          </a:p>
        </p:txBody>
      </p:sp>
      <p:pic>
        <p:nvPicPr>
          <p:cNvPr id="8" name="Picture 7"/>
          <p:cNvPicPr>
            <a:picLocks noChangeAspect="1"/>
          </p:cNvPicPr>
          <p:nvPr/>
        </p:nvPicPr>
        <p:blipFill>
          <a:blip r:embed="rId2"/>
          <a:stretch>
            <a:fillRect/>
          </a:stretch>
        </p:blipFill>
        <p:spPr>
          <a:xfrm>
            <a:off x="5920946" y="4648200"/>
            <a:ext cx="2133600" cy="2133600"/>
          </a:xfrm>
          <a:prstGeom prst="rect">
            <a:avLst/>
          </a:prstGeom>
        </p:spPr>
      </p:pic>
    </p:spTree>
    <p:extLst>
      <p:ext uri="{BB962C8B-B14F-4D97-AF65-F5344CB8AC3E}">
        <p14:creationId xmlns:p14="http://schemas.microsoft.com/office/powerpoint/2010/main" val="218091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4351"/>
          </a:xfrm>
        </p:spPr>
        <p:txBody>
          <a:bodyPr/>
          <a:lstStyle/>
          <a:p>
            <a:pPr algn="ctr"/>
            <a:r>
              <a:rPr lang="en-US" sz="4000" dirty="0" smtClean="0"/>
              <a:t>So What’s the Downside?</a:t>
            </a:r>
            <a:endParaRPr lang="en-US" sz="4000" dirty="0"/>
          </a:p>
        </p:txBody>
      </p:sp>
      <p:sp>
        <p:nvSpPr>
          <p:cNvPr id="3" name="Content Placeholder 2"/>
          <p:cNvSpPr>
            <a:spLocks noGrp="1"/>
          </p:cNvSpPr>
          <p:nvPr>
            <p:ph idx="1"/>
          </p:nvPr>
        </p:nvSpPr>
        <p:spPr>
          <a:xfrm>
            <a:off x="457200" y="1244600"/>
            <a:ext cx="7620000" cy="4800600"/>
          </a:xfrm>
        </p:spPr>
        <p:txBody>
          <a:bodyPr/>
          <a:lstStyle/>
          <a:p>
            <a:pPr marL="457200" lvl="1" indent="-342900">
              <a:buClr>
                <a:srgbClr val="92D050"/>
              </a:buClr>
            </a:pPr>
            <a:r>
              <a:rPr lang="en-US" sz="2200" dirty="0"/>
              <a:t>These are “real” College </a:t>
            </a:r>
            <a:r>
              <a:rPr lang="en-US" sz="2200" dirty="0" smtClean="0"/>
              <a:t>Courses—students’ </a:t>
            </a:r>
            <a:r>
              <a:rPr lang="en-US" sz="2200" dirty="0"/>
              <a:t>c</a:t>
            </a:r>
            <a:r>
              <a:rPr lang="en-US" sz="2200" dirty="0" smtClean="0"/>
              <a:t>ollege </a:t>
            </a:r>
            <a:r>
              <a:rPr lang="en-US" sz="2200" dirty="0"/>
              <a:t>GPA and </a:t>
            </a:r>
            <a:r>
              <a:rPr lang="en-US" sz="2200" dirty="0" smtClean="0"/>
              <a:t>transcripts never go away.  </a:t>
            </a:r>
          </a:p>
          <a:p>
            <a:pPr marL="457200" lvl="1" indent="-342900">
              <a:buClr>
                <a:srgbClr val="92D050"/>
              </a:buClr>
            </a:pPr>
            <a:endParaRPr lang="en-US" sz="2200" dirty="0"/>
          </a:p>
          <a:p>
            <a:pPr marL="457200" lvl="1" indent="-342900">
              <a:buClr>
                <a:srgbClr val="92D050"/>
              </a:buClr>
            </a:pPr>
            <a:r>
              <a:rPr lang="en-US" sz="2200" dirty="0"/>
              <a:t>Students must have the social and emotional maturity to handle college level coursework and a college classroom. </a:t>
            </a:r>
            <a:endParaRPr lang="en-US" sz="2200" dirty="0" smtClean="0"/>
          </a:p>
          <a:p>
            <a:pPr marL="457200" lvl="1" indent="-342900">
              <a:buClr>
                <a:srgbClr val="92D050"/>
              </a:buClr>
            </a:pPr>
            <a:endParaRPr lang="en-US" sz="2200" dirty="0" smtClean="0"/>
          </a:p>
          <a:p>
            <a:pPr marL="457200" lvl="1" indent="-342900">
              <a:buClr>
                <a:srgbClr val="92D050"/>
              </a:buClr>
            </a:pPr>
            <a:r>
              <a:rPr lang="en-US" sz="2200" dirty="0"/>
              <a:t>Students need to be ready to declare their college major when they are a senior in high school.</a:t>
            </a:r>
          </a:p>
          <a:p>
            <a:pPr marL="114300" lvl="1" indent="0">
              <a:buClr>
                <a:schemeClr val="accent1"/>
              </a:buClr>
              <a:buNone/>
            </a:pPr>
            <a:endParaRPr lang="en-US" sz="2200" dirty="0" smtClean="0"/>
          </a:p>
          <a:p>
            <a:pPr marL="342900" lvl="1">
              <a:buClr>
                <a:schemeClr val="accent1"/>
              </a:buClr>
            </a:pPr>
            <a:endParaRPr lang="en-US" sz="2400" dirty="0"/>
          </a:p>
          <a:p>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16</a:t>
            </a:fld>
            <a:endParaRPr lang="en-US" dirty="0"/>
          </a:p>
        </p:txBody>
      </p:sp>
      <p:pic>
        <p:nvPicPr>
          <p:cNvPr id="6" name="Picture 5"/>
          <p:cNvPicPr>
            <a:picLocks noChangeAspect="1"/>
          </p:cNvPicPr>
          <p:nvPr/>
        </p:nvPicPr>
        <p:blipFill>
          <a:blip r:embed="rId2"/>
          <a:stretch>
            <a:fillRect/>
          </a:stretch>
        </p:blipFill>
        <p:spPr>
          <a:xfrm>
            <a:off x="2362200" y="4800600"/>
            <a:ext cx="3657600" cy="1138989"/>
          </a:xfrm>
          <a:prstGeom prst="rect">
            <a:avLst/>
          </a:prstGeom>
        </p:spPr>
      </p:pic>
    </p:spTree>
    <p:extLst>
      <p:ext uri="{BB962C8B-B14F-4D97-AF65-F5344CB8AC3E}">
        <p14:creationId xmlns:p14="http://schemas.microsoft.com/office/powerpoint/2010/main" val="3063676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the Upside?</a:t>
            </a:r>
            <a:endParaRPr lang="en-US" dirty="0"/>
          </a:p>
        </p:txBody>
      </p:sp>
      <p:sp>
        <p:nvSpPr>
          <p:cNvPr id="3" name="Content Placeholder 2"/>
          <p:cNvSpPr>
            <a:spLocks noGrp="1"/>
          </p:cNvSpPr>
          <p:nvPr>
            <p:ph idx="1"/>
          </p:nvPr>
        </p:nvSpPr>
        <p:spPr/>
        <p:txBody>
          <a:bodyPr>
            <a:normAutofit/>
          </a:bodyPr>
          <a:lstStyle/>
          <a:p>
            <a:pPr>
              <a:buClr>
                <a:srgbClr val="92D050"/>
              </a:buClr>
            </a:pPr>
            <a:r>
              <a:rPr lang="en-US" dirty="0" smtClean="0"/>
              <a:t>The Collegiate High School will be </a:t>
            </a:r>
            <a:r>
              <a:rPr lang="en-US" b="1" i="1" dirty="0" smtClean="0"/>
              <a:t>rigorous</a:t>
            </a:r>
            <a:r>
              <a:rPr lang="en-US" dirty="0" smtClean="0"/>
              <a:t> and will provide you with </a:t>
            </a:r>
            <a:r>
              <a:rPr lang="en-US" b="1" i="1" dirty="0" smtClean="0"/>
              <a:t>academic challenge </a:t>
            </a:r>
            <a:r>
              <a:rPr lang="en-US" dirty="0" smtClean="0"/>
              <a:t>and enable you to develop your </a:t>
            </a:r>
            <a:r>
              <a:rPr lang="en-US" b="1" i="1" dirty="0" smtClean="0"/>
              <a:t>critical thinking </a:t>
            </a:r>
            <a:r>
              <a:rPr lang="en-US" dirty="0" smtClean="0"/>
              <a:t>and </a:t>
            </a:r>
            <a:r>
              <a:rPr lang="en-US" b="1" i="1" dirty="0" smtClean="0"/>
              <a:t>higher order thinking</a:t>
            </a:r>
            <a:r>
              <a:rPr lang="en-US" dirty="0" smtClean="0"/>
              <a:t> skills.</a:t>
            </a:r>
          </a:p>
          <a:p>
            <a:pPr>
              <a:buClr>
                <a:srgbClr val="92D050"/>
              </a:buClr>
            </a:pPr>
            <a:endParaRPr lang="en-US" dirty="0" smtClean="0"/>
          </a:p>
          <a:p>
            <a:pPr>
              <a:buClr>
                <a:srgbClr val="92D050"/>
              </a:buClr>
            </a:pPr>
            <a:r>
              <a:rPr lang="en-US" dirty="0" smtClean="0"/>
              <a:t>The Collegiate High School will provide you with exposure to a college campus and college environment while you are still in high school.</a:t>
            </a:r>
          </a:p>
        </p:txBody>
      </p:sp>
      <p:sp>
        <p:nvSpPr>
          <p:cNvPr id="4" name="Slide Number Placeholder 3"/>
          <p:cNvSpPr>
            <a:spLocks noGrp="1"/>
          </p:cNvSpPr>
          <p:nvPr>
            <p:ph type="sldNum" sz="quarter" idx="12"/>
          </p:nvPr>
        </p:nvSpPr>
        <p:spPr/>
        <p:txBody>
          <a:bodyPr/>
          <a:lstStyle/>
          <a:p>
            <a:fld id="{D41AE8C9-DDA5-4C31-9D75-79FC2E63CA78}" type="slidenum">
              <a:rPr lang="en-US" smtClean="0"/>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911679"/>
            <a:ext cx="1373288" cy="1719943"/>
          </a:xfrm>
          <a:prstGeom prst="rect">
            <a:avLst/>
          </a:prstGeom>
        </p:spPr>
      </p:pic>
    </p:spTree>
    <p:extLst>
      <p:ext uri="{BB962C8B-B14F-4D97-AF65-F5344CB8AC3E}">
        <p14:creationId xmlns:p14="http://schemas.microsoft.com/office/powerpoint/2010/main" val="3360897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the Upside?</a:t>
            </a:r>
            <a:endParaRPr lang="en-US" dirty="0"/>
          </a:p>
        </p:txBody>
      </p:sp>
      <p:sp>
        <p:nvSpPr>
          <p:cNvPr id="3" name="Content Placeholder 2"/>
          <p:cNvSpPr>
            <a:spLocks noGrp="1"/>
          </p:cNvSpPr>
          <p:nvPr>
            <p:ph idx="1"/>
          </p:nvPr>
        </p:nvSpPr>
        <p:spPr/>
        <p:txBody>
          <a:bodyPr/>
          <a:lstStyle/>
          <a:p>
            <a:r>
              <a:rPr lang="en-US" sz="2400" dirty="0" smtClean="0"/>
              <a:t>The Collegiate High School is </a:t>
            </a:r>
            <a:r>
              <a:rPr lang="en-US" sz="2400" dirty="0"/>
              <a:t>an </a:t>
            </a:r>
            <a:r>
              <a:rPr lang="en-US" sz="2400" b="1" i="1" dirty="0"/>
              <a:t>accelerated pathway to your college </a:t>
            </a:r>
            <a:r>
              <a:rPr lang="en-US" sz="2400" b="1" i="1" dirty="0" smtClean="0"/>
              <a:t>degree/degrees</a:t>
            </a:r>
            <a:endParaRPr lang="en-US" sz="2400" b="1" i="1" dirty="0"/>
          </a:p>
          <a:p>
            <a:pPr lvl="1"/>
            <a:r>
              <a:rPr lang="en-US" dirty="0" smtClean="0"/>
              <a:t>There is a clear correlation between educational attainment and earnings and educational attainment and the unemployment rate.</a:t>
            </a:r>
          </a:p>
          <a:p>
            <a:pPr lvl="1"/>
            <a:r>
              <a:rPr lang="en-US" dirty="0" smtClean="0"/>
              <a:t>Particularly if you have aspirations to pursue a Bachelor’s Degree or higher and are focused and have an idea of the field you are interested in studying, the Collegiate High School is an excellent way of moving you towards your goal more quickly—and it will save you money. </a:t>
            </a:r>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953000"/>
            <a:ext cx="2705100" cy="1807007"/>
          </a:xfrm>
          <a:prstGeom prst="rect">
            <a:avLst/>
          </a:prstGeom>
        </p:spPr>
      </p:pic>
    </p:spTree>
    <p:extLst>
      <p:ext uri="{BB962C8B-B14F-4D97-AF65-F5344CB8AC3E}">
        <p14:creationId xmlns:p14="http://schemas.microsoft.com/office/powerpoint/2010/main" val="2758390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And the Upside?</a:t>
            </a:r>
            <a:endParaRPr lang="en-US" sz="4000" dirty="0"/>
          </a:p>
        </p:txBody>
      </p:sp>
      <p:sp>
        <p:nvSpPr>
          <p:cNvPr id="4" name="Slide Number Placeholder 3"/>
          <p:cNvSpPr>
            <a:spLocks noGrp="1"/>
          </p:cNvSpPr>
          <p:nvPr>
            <p:ph type="sldNum" sz="quarter" idx="12"/>
          </p:nvPr>
        </p:nvSpPr>
        <p:spPr/>
        <p:txBody>
          <a:bodyPr/>
          <a:lstStyle/>
          <a:p>
            <a:fld id="{D41AE8C9-DDA5-4C31-9D75-79FC2E63CA78}" type="slidenum">
              <a:rPr lang="en-US" smtClean="0"/>
              <a:t>19</a:t>
            </a:fld>
            <a:endParaRPr lang="en-US" dirty="0"/>
          </a:p>
        </p:txBody>
      </p:sp>
      <p:pic>
        <p:nvPicPr>
          <p:cNvPr id="7" name="Picture 6"/>
          <p:cNvPicPr>
            <a:picLocks noChangeAspect="1"/>
          </p:cNvPicPr>
          <p:nvPr/>
        </p:nvPicPr>
        <p:blipFill>
          <a:blip r:embed="rId2"/>
          <a:stretch>
            <a:fillRect/>
          </a:stretch>
        </p:blipFill>
        <p:spPr>
          <a:xfrm>
            <a:off x="5228194" y="5321300"/>
            <a:ext cx="2757714" cy="1447800"/>
          </a:xfrm>
          <a:prstGeom prst="rect">
            <a:avLst/>
          </a:prstGeom>
        </p:spPr>
      </p:pic>
      <p:pic>
        <p:nvPicPr>
          <p:cNvPr id="11" name="Picture 10"/>
          <p:cNvPicPr>
            <a:picLocks noChangeAspect="1"/>
          </p:cNvPicPr>
          <p:nvPr/>
        </p:nvPicPr>
        <p:blipFill>
          <a:blip r:embed="rId3"/>
          <a:stretch>
            <a:fillRect/>
          </a:stretch>
        </p:blipFill>
        <p:spPr>
          <a:xfrm>
            <a:off x="609600" y="1387511"/>
            <a:ext cx="8361971" cy="4401391"/>
          </a:xfrm>
          <a:prstGeom prst="rect">
            <a:avLst/>
          </a:prstGeom>
        </p:spPr>
      </p:pic>
      <p:pic>
        <p:nvPicPr>
          <p:cNvPr id="12" name="Picture 11"/>
          <p:cNvPicPr>
            <a:picLocks noChangeAspect="1"/>
          </p:cNvPicPr>
          <p:nvPr/>
        </p:nvPicPr>
        <p:blipFill>
          <a:blip r:embed="rId4"/>
          <a:stretch>
            <a:fillRect/>
          </a:stretch>
        </p:blipFill>
        <p:spPr>
          <a:xfrm>
            <a:off x="533400" y="5654403"/>
            <a:ext cx="5945652" cy="286583"/>
          </a:xfrm>
          <a:prstGeom prst="rect">
            <a:avLst/>
          </a:prstGeom>
        </p:spPr>
      </p:pic>
    </p:spTree>
    <p:extLst>
      <p:ext uri="{BB962C8B-B14F-4D97-AF65-F5344CB8AC3E}">
        <p14:creationId xmlns:p14="http://schemas.microsoft.com/office/powerpoint/2010/main" val="81932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Welcome</a:t>
            </a:r>
            <a:endParaRPr lang="en-US" sz="4000" dirty="0"/>
          </a:p>
        </p:txBody>
      </p:sp>
      <p:sp>
        <p:nvSpPr>
          <p:cNvPr id="3" name="Content Placeholder 2"/>
          <p:cNvSpPr>
            <a:spLocks noGrp="1"/>
          </p:cNvSpPr>
          <p:nvPr>
            <p:ph idx="1"/>
          </p:nvPr>
        </p:nvSpPr>
        <p:spPr/>
        <p:txBody>
          <a:bodyPr/>
          <a:lstStyle/>
          <a:p>
            <a:pPr marL="114300" indent="0" algn="ctr">
              <a:buNone/>
            </a:pPr>
            <a:r>
              <a:rPr lang="en-US" sz="2800" b="1" i="1" dirty="0" smtClean="0"/>
              <a:t>SJR State &amp; St. Johns County </a:t>
            </a:r>
          </a:p>
          <a:p>
            <a:pPr marL="114300" indent="0" algn="ctr">
              <a:buNone/>
            </a:pPr>
            <a:r>
              <a:rPr lang="en-US" sz="2800" b="1" i="1" dirty="0" smtClean="0"/>
              <a:t>School District Collaborative Partnership</a:t>
            </a:r>
          </a:p>
          <a:p>
            <a:endParaRPr lang="en-US" dirty="0" smtClean="0"/>
          </a:p>
          <a:p>
            <a:pPr>
              <a:buClr>
                <a:srgbClr val="92D050"/>
              </a:buClr>
            </a:pPr>
            <a:r>
              <a:rPr lang="en-US" dirty="0" smtClean="0"/>
              <a:t>St. Johns River State College</a:t>
            </a:r>
          </a:p>
          <a:p>
            <a:pPr>
              <a:buClr>
                <a:srgbClr val="92D050"/>
              </a:buClr>
            </a:pPr>
            <a:endParaRPr lang="en-US" dirty="0" smtClean="0"/>
          </a:p>
          <a:p>
            <a:pPr>
              <a:buClr>
                <a:srgbClr val="92D050"/>
              </a:buClr>
            </a:pPr>
            <a:r>
              <a:rPr lang="en-US" dirty="0" smtClean="0"/>
              <a:t>St. Johns County School District &amp; </a:t>
            </a:r>
            <a:r>
              <a:rPr lang="en-US" dirty="0"/>
              <a:t>H</a:t>
            </a:r>
            <a:r>
              <a:rPr lang="en-US" dirty="0" smtClean="0"/>
              <a:t>igh Schools</a:t>
            </a:r>
          </a:p>
        </p:txBody>
      </p:sp>
      <p:sp>
        <p:nvSpPr>
          <p:cNvPr id="4" name="Slide Number Placeholder 3"/>
          <p:cNvSpPr>
            <a:spLocks noGrp="1"/>
          </p:cNvSpPr>
          <p:nvPr>
            <p:ph type="sldNum" sz="quarter" idx="12"/>
          </p:nvPr>
        </p:nvSpPr>
        <p:spPr/>
        <p:txBody>
          <a:bodyPr/>
          <a:lstStyle/>
          <a:p>
            <a:fld id="{D41AE8C9-DDA5-4C31-9D75-79FC2E63CA78}" type="slidenum">
              <a:rPr lang="en-US" smtClean="0"/>
              <a:t>2</a:t>
            </a:fld>
            <a:endParaRPr lang="en-US" dirty="0"/>
          </a:p>
        </p:txBody>
      </p:sp>
      <p:pic>
        <p:nvPicPr>
          <p:cNvPr id="8" name="Picture 7"/>
          <p:cNvPicPr>
            <a:picLocks noChangeAspect="1"/>
          </p:cNvPicPr>
          <p:nvPr/>
        </p:nvPicPr>
        <p:blipFill>
          <a:blip r:embed="rId2"/>
          <a:stretch>
            <a:fillRect/>
          </a:stretch>
        </p:blipFill>
        <p:spPr>
          <a:xfrm>
            <a:off x="4685453" y="2667000"/>
            <a:ext cx="2412694" cy="889681"/>
          </a:xfrm>
          <a:prstGeom prst="rect">
            <a:avLst/>
          </a:prstGeom>
        </p:spPr>
      </p:pic>
      <p:pic>
        <p:nvPicPr>
          <p:cNvPr id="5" name="Picture 4"/>
          <p:cNvPicPr>
            <a:picLocks noChangeAspect="1"/>
          </p:cNvPicPr>
          <p:nvPr/>
        </p:nvPicPr>
        <p:blipFill>
          <a:blip r:embed="rId3"/>
          <a:stretch>
            <a:fillRect/>
          </a:stretch>
        </p:blipFill>
        <p:spPr>
          <a:xfrm>
            <a:off x="269561" y="4285569"/>
            <a:ext cx="1041626" cy="1041626"/>
          </a:xfrm>
          <a:prstGeom prst="rect">
            <a:avLst/>
          </a:prstGeom>
        </p:spPr>
      </p:pic>
      <p:pic>
        <p:nvPicPr>
          <p:cNvPr id="9" name="Picture 8"/>
          <p:cNvPicPr>
            <a:picLocks noChangeAspect="1"/>
          </p:cNvPicPr>
          <p:nvPr/>
        </p:nvPicPr>
        <p:blipFill>
          <a:blip r:embed="rId4"/>
          <a:stretch>
            <a:fillRect/>
          </a:stretch>
        </p:blipFill>
        <p:spPr>
          <a:xfrm>
            <a:off x="1359363" y="4343042"/>
            <a:ext cx="990600" cy="990600"/>
          </a:xfrm>
          <a:prstGeom prst="rect">
            <a:avLst/>
          </a:prstGeom>
        </p:spPr>
      </p:pic>
      <p:pic>
        <p:nvPicPr>
          <p:cNvPr id="10" name="Picture 9"/>
          <p:cNvPicPr>
            <a:picLocks noChangeAspect="1"/>
          </p:cNvPicPr>
          <p:nvPr/>
        </p:nvPicPr>
        <p:blipFill>
          <a:blip r:embed="rId5"/>
          <a:stretch>
            <a:fillRect/>
          </a:stretch>
        </p:blipFill>
        <p:spPr>
          <a:xfrm>
            <a:off x="2309251" y="4334102"/>
            <a:ext cx="1254147" cy="1083127"/>
          </a:xfrm>
          <a:prstGeom prst="rect">
            <a:avLst/>
          </a:prstGeom>
        </p:spPr>
      </p:pic>
      <p:pic>
        <p:nvPicPr>
          <p:cNvPr id="12" name="Picture 11"/>
          <p:cNvPicPr>
            <a:picLocks noChangeAspect="1"/>
          </p:cNvPicPr>
          <p:nvPr/>
        </p:nvPicPr>
        <p:blipFill>
          <a:blip r:embed="rId6"/>
          <a:stretch>
            <a:fillRect/>
          </a:stretch>
        </p:blipFill>
        <p:spPr>
          <a:xfrm>
            <a:off x="3453790" y="4305248"/>
            <a:ext cx="1153073" cy="1152525"/>
          </a:xfrm>
          <a:prstGeom prst="rect">
            <a:avLst/>
          </a:prstGeom>
        </p:spPr>
      </p:pic>
      <p:pic>
        <p:nvPicPr>
          <p:cNvPr id="14" name="Picture 13"/>
          <p:cNvPicPr>
            <a:picLocks noChangeAspect="1"/>
          </p:cNvPicPr>
          <p:nvPr/>
        </p:nvPicPr>
        <p:blipFill>
          <a:blip r:embed="rId7"/>
          <a:stretch>
            <a:fillRect/>
          </a:stretch>
        </p:blipFill>
        <p:spPr>
          <a:xfrm>
            <a:off x="4596118" y="4424975"/>
            <a:ext cx="992088" cy="992088"/>
          </a:xfrm>
          <a:prstGeom prst="rect">
            <a:avLst/>
          </a:prstGeom>
        </p:spPr>
      </p:pic>
      <p:pic>
        <p:nvPicPr>
          <p:cNvPr id="15" name="Picture 14"/>
          <p:cNvPicPr>
            <a:picLocks noChangeAspect="1"/>
          </p:cNvPicPr>
          <p:nvPr/>
        </p:nvPicPr>
        <p:blipFill>
          <a:blip r:embed="rId8"/>
          <a:stretch>
            <a:fillRect/>
          </a:stretch>
        </p:blipFill>
        <p:spPr>
          <a:xfrm>
            <a:off x="5588206" y="4424975"/>
            <a:ext cx="1294192" cy="970644"/>
          </a:xfrm>
          <a:prstGeom prst="rect">
            <a:avLst/>
          </a:prstGeom>
        </p:spPr>
      </p:pic>
      <p:pic>
        <p:nvPicPr>
          <p:cNvPr id="16" name="Picture 15"/>
          <p:cNvPicPr>
            <a:picLocks noChangeAspect="1"/>
          </p:cNvPicPr>
          <p:nvPr/>
        </p:nvPicPr>
        <p:blipFill>
          <a:blip r:embed="rId9"/>
          <a:stretch>
            <a:fillRect/>
          </a:stretch>
        </p:blipFill>
        <p:spPr>
          <a:xfrm>
            <a:off x="6898006" y="4388643"/>
            <a:ext cx="1102994" cy="1069130"/>
          </a:xfrm>
          <a:prstGeom prst="rect">
            <a:avLst/>
          </a:prstGeom>
        </p:spPr>
      </p:pic>
    </p:spTree>
    <p:extLst>
      <p:ext uri="{BB962C8B-B14F-4D97-AF65-F5344CB8AC3E}">
        <p14:creationId xmlns:p14="http://schemas.microsoft.com/office/powerpoint/2010/main" val="4226567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And the Upside?</a:t>
            </a:r>
            <a:endParaRPr lang="en-US" sz="4000" dirty="0"/>
          </a:p>
        </p:txBody>
      </p:sp>
      <p:sp>
        <p:nvSpPr>
          <p:cNvPr id="4" name="Slide Number Placeholder 3"/>
          <p:cNvSpPr>
            <a:spLocks noGrp="1"/>
          </p:cNvSpPr>
          <p:nvPr>
            <p:ph type="sldNum" sz="quarter" idx="12"/>
          </p:nvPr>
        </p:nvSpPr>
        <p:spPr/>
        <p:txBody>
          <a:bodyPr/>
          <a:lstStyle/>
          <a:p>
            <a:fld id="{D41AE8C9-DDA5-4C31-9D75-79FC2E63CA78}" type="slidenum">
              <a:rPr lang="en-US" smtClean="0"/>
              <a:t>20</a:t>
            </a:fld>
            <a:endParaRPr lang="en-US" dirty="0"/>
          </a:p>
        </p:txBody>
      </p:sp>
      <p:pic>
        <p:nvPicPr>
          <p:cNvPr id="7" name="Picture 6"/>
          <p:cNvPicPr>
            <a:picLocks noChangeAspect="1"/>
          </p:cNvPicPr>
          <p:nvPr/>
        </p:nvPicPr>
        <p:blipFill>
          <a:blip r:embed="rId2"/>
          <a:stretch>
            <a:fillRect/>
          </a:stretch>
        </p:blipFill>
        <p:spPr>
          <a:xfrm>
            <a:off x="5319486" y="5321300"/>
            <a:ext cx="2757714" cy="1447800"/>
          </a:xfrm>
          <a:prstGeom prst="rect">
            <a:avLst/>
          </a:prstGeom>
        </p:spPr>
      </p:pic>
      <p:sp>
        <p:nvSpPr>
          <p:cNvPr id="5" name="Rectangle 4"/>
          <p:cNvSpPr/>
          <p:nvPr/>
        </p:nvSpPr>
        <p:spPr>
          <a:xfrm>
            <a:off x="457200" y="1600200"/>
            <a:ext cx="7536543" cy="4372094"/>
          </a:xfrm>
          <a:prstGeom prst="rect">
            <a:avLst/>
          </a:prstGeom>
        </p:spPr>
        <p:txBody>
          <a:bodyPr wrap="square">
            <a:spAutoFit/>
          </a:bodyPr>
          <a:lstStyle/>
          <a:p>
            <a:pPr>
              <a:lnSpc>
                <a:spcPct val="107000"/>
              </a:lnSpc>
              <a:spcAft>
                <a:spcPts val="800"/>
              </a:spcAft>
            </a:pPr>
            <a:r>
              <a:rPr lang="en-US" sz="2400" i="1" dirty="0">
                <a:latin typeface="Arial" panose="020B0604020202020204" pitchFamily="34" charset="0"/>
                <a:ea typeface="Calibri" panose="020F0502020204030204" pitchFamily="34" charset="0"/>
                <a:cs typeface="Arial" panose="020B0604020202020204" pitchFamily="34" charset="0"/>
              </a:rPr>
              <a:t>What will Bright Futures cover</a:t>
            </a:r>
            <a:r>
              <a:rPr lang="en-US" sz="2400" i="1" dirty="0" smtClean="0">
                <a:latin typeface="Arial" panose="020B0604020202020204" pitchFamily="34" charset="0"/>
                <a:ea typeface="Calibri" panose="020F0502020204030204" pitchFamily="34" charset="0"/>
                <a:cs typeface="Arial" panose="020B0604020202020204" pitchFamily="34" charset="0"/>
              </a:rPr>
              <a:t>?</a:t>
            </a:r>
            <a:endParaRPr lang="en-US" sz="1100"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“A Florida Academic Scholar (FAS) or Florida Medallion Scholar (FMS) may receive funding for up to five years from high school graduation for a maximum of </a:t>
            </a:r>
            <a:r>
              <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rPr>
              <a:t>120 semester hours </a:t>
            </a:r>
            <a:r>
              <a:rPr lang="en-US" sz="1600" dirty="0">
                <a:latin typeface="Arial" panose="020B0604020202020204" pitchFamily="34" charset="0"/>
                <a:ea typeface="Calibri" panose="020F0502020204030204" pitchFamily="34" charset="0"/>
                <a:cs typeface="Arial" panose="020B0604020202020204" pitchFamily="34" charset="0"/>
              </a:rPr>
              <a:t>(or equivalent) toward the completion of a certificate or a first baccalaureate degree. This also applies to students in </a:t>
            </a:r>
            <a:r>
              <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rPr>
              <a:t>3/2 programs </a:t>
            </a:r>
            <a:r>
              <a:rPr lang="en-US" sz="1600" dirty="0">
                <a:latin typeface="Arial" panose="020B0604020202020204" pitchFamily="34" charset="0"/>
                <a:ea typeface="Calibri" panose="020F0502020204030204" pitchFamily="34" charset="0"/>
                <a:cs typeface="Arial" panose="020B0604020202020204" pitchFamily="34" charset="0"/>
              </a:rPr>
              <a:t>who are classified as an undergraduate.” (</a:t>
            </a:r>
            <a:r>
              <a:rPr lang="en-US" sz="1600" dirty="0" smtClean="0">
                <a:latin typeface="Arial" panose="020B0604020202020204" pitchFamily="34" charset="0"/>
                <a:ea typeface="Calibri" panose="020F0502020204030204" pitchFamily="34" charset="0"/>
                <a:cs typeface="Arial" panose="020B0604020202020204" pitchFamily="34" charset="0"/>
              </a:rPr>
              <a:t>Bright Futures Student Handbook </a:t>
            </a:r>
            <a:r>
              <a:rPr lang="en-US" sz="1600" dirty="0" err="1" smtClean="0">
                <a:latin typeface="Arial" panose="020B0604020202020204" pitchFamily="34" charset="0"/>
                <a:ea typeface="Times New Roman" panose="02020603050405020304" pitchFamily="18" charset="0"/>
                <a:cs typeface="Arial" panose="020B0604020202020204" pitchFamily="34" charset="0"/>
              </a:rPr>
              <a:t>Ch</a:t>
            </a:r>
            <a:r>
              <a:rPr lang="en-US" sz="1600" dirty="0" smtClean="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2, </a:t>
            </a:r>
            <a:r>
              <a:rPr lang="en-US" sz="1600" dirty="0" err="1" smtClean="0">
                <a:latin typeface="Arial" panose="020B0604020202020204" pitchFamily="34" charset="0"/>
                <a:ea typeface="Times New Roman" panose="02020603050405020304" pitchFamily="18" charset="0"/>
                <a:cs typeface="Arial" panose="020B0604020202020204" pitchFamily="34" charset="0"/>
              </a:rPr>
              <a:t>pg</a:t>
            </a:r>
            <a:r>
              <a:rPr lang="en-US" sz="1600" dirty="0" smtClean="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3</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600" dirty="0" smtClean="0">
                <a:latin typeface="Arial" panose="020B0604020202020204" pitchFamily="34" charset="0"/>
                <a:ea typeface="Times New Roman" panose="02020603050405020304" pitchFamily="18" charset="0"/>
                <a:cs typeface="Arial" panose="020B0604020202020204" pitchFamily="34" charset="0"/>
              </a:rPr>
              <a:t>“A </a:t>
            </a:r>
            <a:r>
              <a:rPr lang="en-US" sz="1600" dirty="0">
                <a:latin typeface="Arial" panose="020B0604020202020204" pitchFamily="34" charset="0"/>
                <a:ea typeface="Times New Roman" panose="02020603050405020304" pitchFamily="18" charset="0"/>
                <a:cs typeface="Arial" panose="020B0604020202020204" pitchFamily="34" charset="0"/>
              </a:rPr>
              <a:t>FAS or FMS scholarship recipient, who graduates with a baccalaureate degree in seven or fewer semesters, or in 105 semester hours or fewer, may receive </a:t>
            </a:r>
            <a:r>
              <a:rPr lang="en-US"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funding for one semester of graduate study</a:t>
            </a:r>
            <a:r>
              <a:rPr lang="en-US" sz="1600" dirty="0">
                <a:latin typeface="Arial" panose="020B0604020202020204" pitchFamily="34" charset="0"/>
                <a:ea typeface="Times New Roman" panose="02020603050405020304" pitchFamily="18" charset="0"/>
                <a:cs typeface="Arial" panose="020B0604020202020204" pitchFamily="34" charset="0"/>
              </a:rPr>
              <a:t>, not to exceed 15 credit hours paid at the undergraduate rate. Graduate school funding must be used within the student’s five year award timeframe (within five years from high school graduation</a:t>
            </a:r>
            <a:r>
              <a:rPr lang="en-US" sz="1600" dirty="0" smtClean="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BFSH </a:t>
            </a:r>
            <a:r>
              <a:rPr lang="en-US" sz="1600" dirty="0" err="1" smtClean="0">
                <a:latin typeface="Arial" panose="020B0604020202020204" pitchFamily="34" charset="0"/>
                <a:ea typeface="Times New Roman" panose="02020603050405020304" pitchFamily="18" charset="0"/>
                <a:cs typeface="Arial" panose="020B0604020202020204" pitchFamily="34" charset="0"/>
              </a:rPr>
              <a:t>Ch</a:t>
            </a:r>
            <a:r>
              <a:rPr lang="en-US" sz="1600" dirty="0" smtClean="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2, </a:t>
            </a:r>
            <a:r>
              <a:rPr lang="en-US" sz="1600" dirty="0" err="1" smtClean="0">
                <a:latin typeface="Arial" panose="020B0604020202020204" pitchFamily="34" charset="0"/>
                <a:ea typeface="Times New Roman" panose="02020603050405020304" pitchFamily="18" charset="0"/>
                <a:cs typeface="Arial" panose="020B0604020202020204" pitchFamily="34" charset="0"/>
              </a:rPr>
              <a:t>pg</a:t>
            </a:r>
            <a:r>
              <a:rPr lang="en-US" sz="1600" dirty="0" smtClean="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6)</a:t>
            </a: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2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http://www.floridastudentfinancialaid.org/ssfad/PDF/BFHandbookChapter2.pdf</a:t>
            </a:r>
            <a:endParaRPr lang="en-US" dirty="0"/>
          </a:p>
        </p:txBody>
      </p:sp>
    </p:spTree>
    <p:extLst>
      <p:ext uri="{BB962C8B-B14F-4D97-AF65-F5344CB8AC3E}">
        <p14:creationId xmlns:p14="http://schemas.microsoft.com/office/powerpoint/2010/main" val="358717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And the Upside?</a:t>
            </a:r>
            <a:endParaRPr lang="en-US" sz="4000" dirty="0"/>
          </a:p>
        </p:txBody>
      </p:sp>
      <p:sp>
        <p:nvSpPr>
          <p:cNvPr id="3" name="Content Placeholder 2"/>
          <p:cNvSpPr>
            <a:spLocks noGrp="1"/>
          </p:cNvSpPr>
          <p:nvPr>
            <p:ph idx="1"/>
          </p:nvPr>
        </p:nvSpPr>
        <p:spPr>
          <a:xfrm>
            <a:off x="462643" y="1219200"/>
            <a:ext cx="7620000" cy="4983162"/>
          </a:xfrm>
        </p:spPr>
        <p:txBody>
          <a:bodyPr>
            <a:normAutofit/>
          </a:bodyPr>
          <a:lstStyle/>
          <a:p>
            <a:pPr marL="114300" indent="0" algn="ctr">
              <a:buNone/>
            </a:pPr>
            <a:r>
              <a:rPr lang="en-US" sz="3200" b="1" u="sng" dirty="0" smtClean="0"/>
              <a:t>Significant </a:t>
            </a:r>
            <a:r>
              <a:rPr lang="en-US" sz="3200" b="1" u="sng" dirty="0"/>
              <a:t>Savings for </a:t>
            </a:r>
            <a:r>
              <a:rPr lang="en-US" sz="3200" b="1" u="sng" dirty="0" smtClean="0"/>
              <a:t>Students</a:t>
            </a:r>
          </a:p>
          <a:p>
            <a:pPr marL="114300" indent="0">
              <a:buNone/>
            </a:pPr>
            <a:endParaRPr lang="en-US" dirty="0" smtClean="0"/>
          </a:p>
          <a:p>
            <a:pPr marL="114300" indent="0">
              <a:buNone/>
            </a:pPr>
            <a:r>
              <a:rPr lang="en-US" dirty="0" smtClean="0"/>
              <a:t>2017-2018 </a:t>
            </a:r>
            <a:r>
              <a:rPr lang="en-US" dirty="0"/>
              <a:t>SJR State </a:t>
            </a:r>
            <a:r>
              <a:rPr lang="en-US" dirty="0" smtClean="0"/>
              <a:t>In-State Tuition $108/credit hour</a:t>
            </a:r>
          </a:p>
          <a:p>
            <a:pPr marL="114300" indent="0">
              <a:buNone/>
            </a:pPr>
            <a:r>
              <a:rPr lang="en-US" dirty="0" smtClean="0"/>
              <a:t>$108/Credit </a:t>
            </a:r>
            <a:r>
              <a:rPr lang="en-US" dirty="0"/>
              <a:t>Hour X 60 </a:t>
            </a:r>
            <a:r>
              <a:rPr lang="en-US" dirty="0" smtClean="0"/>
              <a:t>Credits =   			</a:t>
            </a:r>
            <a:r>
              <a:rPr lang="en-US" b="1" dirty="0" smtClean="0"/>
              <a:t>$6,480</a:t>
            </a:r>
            <a:endParaRPr lang="en-US" dirty="0"/>
          </a:p>
          <a:p>
            <a:pPr marL="114300" indent="0">
              <a:buNone/>
            </a:pPr>
            <a:r>
              <a:rPr lang="en-US" dirty="0" smtClean="0"/>
              <a:t>Approximate </a:t>
            </a:r>
            <a:r>
              <a:rPr lang="en-US" dirty="0"/>
              <a:t>Textbook cost for </a:t>
            </a:r>
            <a:r>
              <a:rPr lang="en-US" dirty="0" smtClean="0"/>
              <a:t>60 credits =</a:t>
            </a:r>
            <a:r>
              <a:rPr lang="en-US" b="1" dirty="0" smtClean="0"/>
              <a:t> </a:t>
            </a:r>
            <a:r>
              <a:rPr lang="en-US" b="1" dirty="0"/>
              <a:t>	</a:t>
            </a:r>
            <a:r>
              <a:rPr lang="en-US" b="1" dirty="0" smtClean="0"/>
              <a:t>	$2,840</a:t>
            </a:r>
            <a:endParaRPr lang="en-US" dirty="0"/>
          </a:p>
          <a:p>
            <a:pPr marL="114300" indent="0">
              <a:buNone/>
            </a:pPr>
            <a:r>
              <a:rPr lang="en-US" b="1" dirty="0"/>
              <a:t> </a:t>
            </a:r>
            <a:endParaRPr lang="en-US" dirty="0"/>
          </a:p>
          <a:p>
            <a:pPr marL="114300" indent="0">
              <a:buNone/>
            </a:pPr>
            <a:r>
              <a:rPr lang="en-US" b="1" dirty="0" smtClean="0">
                <a:solidFill>
                  <a:srgbClr val="FF0000"/>
                </a:solidFill>
              </a:rPr>
              <a:t>Total Tuition &amp; Textbook </a:t>
            </a:r>
            <a:r>
              <a:rPr lang="en-US" b="1" dirty="0">
                <a:solidFill>
                  <a:srgbClr val="FF0000"/>
                </a:solidFill>
              </a:rPr>
              <a:t>Savings Per Student: 	</a:t>
            </a:r>
            <a:r>
              <a:rPr lang="en-US" b="1" u="sng" dirty="0">
                <a:solidFill>
                  <a:srgbClr val="FF0000"/>
                </a:solidFill>
              </a:rPr>
              <a:t>$</a:t>
            </a:r>
            <a:r>
              <a:rPr lang="en-US" b="1" u="sng" dirty="0" smtClean="0">
                <a:solidFill>
                  <a:srgbClr val="FF0000"/>
                </a:solidFill>
              </a:rPr>
              <a:t>9,320</a:t>
            </a:r>
            <a:endParaRPr lang="en-US" dirty="0">
              <a:solidFill>
                <a:srgbClr val="FF0000"/>
              </a:solidFill>
            </a:endParaRPr>
          </a:p>
          <a:p>
            <a:pPr marL="114300" indent="0">
              <a:buNone/>
            </a:pPr>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21</a:t>
            </a:fld>
            <a:endParaRPr lang="en-US" dirty="0"/>
          </a:p>
        </p:txBody>
      </p:sp>
      <p:pic>
        <p:nvPicPr>
          <p:cNvPr id="9" name="Picture 8"/>
          <p:cNvPicPr>
            <a:picLocks noChangeAspect="1"/>
          </p:cNvPicPr>
          <p:nvPr/>
        </p:nvPicPr>
        <p:blipFill>
          <a:blip r:embed="rId2"/>
          <a:stretch>
            <a:fillRect/>
          </a:stretch>
        </p:blipFill>
        <p:spPr>
          <a:xfrm>
            <a:off x="1524000" y="4267200"/>
            <a:ext cx="5410200" cy="1681678"/>
          </a:xfrm>
          <a:prstGeom prst="rect">
            <a:avLst/>
          </a:prstGeom>
        </p:spPr>
      </p:pic>
    </p:spTree>
    <p:extLst>
      <p:ext uri="{BB962C8B-B14F-4D97-AF65-F5344CB8AC3E}">
        <p14:creationId xmlns:p14="http://schemas.microsoft.com/office/powerpoint/2010/main" val="2340975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sz="4000" dirty="0" smtClean="0"/>
              <a:t>How Will Students Be Selected?</a:t>
            </a:r>
            <a:endParaRPr lang="en-US" sz="4000" dirty="0"/>
          </a:p>
        </p:txBody>
      </p:sp>
      <p:sp>
        <p:nvSpPr>
          <p:cNvPr id="3" name="Slide Number Placeholder 2"/>
          <p:cNvSpPr>
            <a:spLocks noGrp="1"/>
          </p:cNvSpPr>
          <p:nvPr>
            <p:ph type="sldNum" sz="quarter" idx="12"/>
          </p:nvPr>
        </p:nvSpPr>
        <p:spPr/>
        <p:txBody>
          <a:bodyPr/>
          <a:lstStyle/>
          <a:p>
            <a:fld id="{D41AE8C9-DDA5-4C31-9D75-79FC2E63CA78}" type="slidenum">
              <a:rPr lang="en-US" smtClean="0"/>
              <a:t>22</a:t>
            </a:fld>
            <a:endParaRPr lang="en-US" dirty="0"/>
          </a:p>
        </p:txBody>
      </p:sp>
      <p:sp>
        <p:nvSpPr>
          <p:cNvPr id="5" name="Content Placeholder 2"/>
          <p:cNvSpPr>
            <a:spLocks noGrp="1"/>
          </p:cNvSpPr>
          <p:nvPr>
            <p:ph idx="1"/>
          </p:nvPr>
        </p:nvSpPr>
        <p:spPr>
          <a:xfrm>
            <a:off x="304800" y="1143000"/>
            <a:ext cx="7620000" cy="3886200"/>
          </a:xfrm>
        </p:spPr>
        <p:txBody>
          <a:bodyPr>
            <a:normAutofit fontScale="92500" lnSpcReduction="20000"/>
          </a:bodyPr>
          <a:lstStyle/>
          <a:p>
            <a:pPr>
              <a:buClr>
                <a:srgbClr val="92D050"/>
              </a:buClr>
            </a:pPr>
            <a:r>
              <a:rPr lang="en-US" dirty="0" smtClean="0"/>
              <a:t>All eligible students must apply to </a:t>
            </a:r>
            <a:r>
              <a:rPr lang="en-US" dirty="0"/>
              <a:t>be in the collegiate high school </a:t>
            </a:r>
            <a:r>
              <a:rPr lang="en-US" dirty="0" smtClean="0"/>
              <a:t>by the deadline </a:t>
            </a:r>
            <a:r>
              <a:rPr lang="en-US" dirty="0" smtClean="0">
                <a:solidFill>
                  <a:srgbClr val="FF0000"/>
                </a:solidFill>
              </a:rPr>
              <a:t>of 4:00pm February 16, 2018 </a:t>
            </a:r>
            <a:r>
              <a:rPr lang="en-US" dirty="0" smtClean="0"/>
              <a:t>. Thirty students will be accepted per high school.  If </a:t>
            </a:r>
            <a:r>
              <a:rPr lang="en-US" dirty="0"/>
              <a:t>the number of eligible students who apply exceeds the number of seats allocated for the program, a lottery will be applied for final selection. </a:t>
            </a:r>
            <a:endParaRPr lang="en-US" dirty="0" smtClean="0"/>
          </a:p>
          <a:p>
            <a:pPr marL="114300" indent="0">
              <a:buClr>
                <a:srgbClr val="92D050"/>
              </a:buClr>
              <a:buNone/>
            </a:pPr>
            <a:endParaRPr lang="en-US" dirty="0"/>
          </a:p>
          <a:p>
            <a:pPr>
              <a:buClr>
                <a:srgbClr val="92D050"/>
              </a:buClr>
            </a:pPr>
            <a:r>
              <a:rPr lang="en-US" dirty="0" smtClean="0"/>
              <a:t>The lottery would occur during the week of </a:t>
            </a:r>
            <a:r>
              <a:rPr lang="en-US" dirty="0" smtClean="0">
                <a:solidFill>
                  <a:srgbClr val="FF0000"/>
                </a:solidFill>
              </a:rPr>
              <a:t>February 19</a:t>
            </a:r>
            <a:r>
              <a:rPr lang="en-US" baseline="30000" dirty="0" smtClean="0">
                <a:solidFill>
                  <a:srgbClr val="FF0000"/>
                </a:solidFill>
              </a:rPr>
              <a:t>th</a:t>
            </a:r>
            <a:r>
              <a:rPr lang="en-US" dirty="0" smtClean="0">
                <a:solidFill>
                  <a:srgbClr val="FF0000"/>
                </a:solidFill>
              </a:rPr>
              <a:t> </a:t>
            </a:r>
            <a:r>
              <a:rPr lang="en-US" dirty="0" smtClean="0"/>
              <a:t>and acceptance or denial letters will be sent out the week of </a:t>
            </a:r>
            <a:r>
              <a:rPr lang="en-US" dirty="0" smtClean="0">
                <a:solidFill>
                  <a:srgbClr val="FF0000"/>
                </a:solidFill>
              </a:rPr>
              <a:t>February 23</a:t>
            </a:r>
            <a:r>
              <a:rPr lang="en-US" baseline="30000" dirty="0" smtClean="0">
                <a:solidFill>
                  <a:srgbClr val="FF0000"/>
                </a:solidFill>
              </a:rPr>
              <a:t>rd</a:t>
            </a:r>
            <a:r>
              <a:rPr lang="en-US" dirty="0" smtClean="0">
                <a:solidFill>
                  <a:srgbClr val="FF0000"/>
                </a:solidFill>
              </a:rPr>
              <a:t>.</a:t>
            </a:r>
          </a:p>
          <a:p>
            <a:pPr>
              <a:buClr>
                <a:srgbClr val="92D050"/>
              </a:buClr>
            </a:pPr>
            <a:endParaRPr lang="en-US" dirty="0">
              <a:solidFill>
                <a:srgbClr val="FF0000"/>
              </a:solidFill>
            </a:endParaRPr>
          </a:p>
          <a:p>
            <a:pPr>
              <a:buClr>
                <a:srgbClr val="92D050"/>
              </a:buClr>
            </a:pPr>
            <a:r>
              <a:rPr lang="en-US" dirty="0" smtClean="0"/>
              <a:t>See Admissions &amp; Lottery Process document for complete details.</a:t>
            </a:r>
          </a:p>
          <a:p>
            <a:pPr>
              <a:buClr>
                <a:srgbClr val="92D050"/>
              </a:buClr>
            </a:pPr>
            <a:endParaRPr lang="en-US" sz="1700" dirty="0">
              <a:solidFill>
                <a:schemeClr val="tx2"/>
              </a:solidFill>
            </a:endParaRPr>
          </a:p>
          <a:p>
            <a:pPr marL="114300" indent="0">
              <a:buNone/>
            </a:pPr>
            <a:endParaRPr lang="en-US" dirty="0"/>
          </a:p>
          <a:p>
            <a:pPr marL="114300" indent="0">
              <a:buNone/>
            </a:pPr>
            <a:endParaRPr lang="en-US" dirty="0" smtClean="0"/>
          </a:p>
        </p:txBody>
      </p:sp>
      <p:pic>
        <p:nvPicPr>
          <p:cNvPr id="4" name="Picture 3"/>
          <p:cNvPicPr>
            <a:picLocks noChangeAspect="1"/>
          </p:cNvPicPr>
          <p:nvPr/>
        </p:nvPicPr>
        <p:blipFill>
          <a:blip r:embed="rId3"/>
          <a:stretch>
            <a:fillRect/>
          </a:stretch>
        </p:blipFill>
        <p:spPr>
          <a:xfrm>
            <a:off x="4876800" y="4597724"/>
            <a:ext cx="2514930" cy="1677961"/>
          </a:xfrm>
          <a:prstGeom prst="rect">
            <a:avLst/>
          </a:prstGeom>
        </p:spPr>
      </p:pic>
    </p:spTree>
    <p:extLst>
      <p:ext uri="{BB962C8B-B14F-4D97-AF65-F5344CB8AC3E}">
        <p14:creationId xmlns:p14="http://schemas.microsoft.com/office/powerpoint/2010/main" val="2183776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1AE8C9-DDA5-4C31-9D75-79FC2E63CA78}" type="slidenum">
              <a:rPr lang="en-US" smtClean="0"/>
              <a:t>23</a:t>
            </a:fld>
            <a:endParaRPr lang="en-US" dirty="0"/>
          </a:p>
        </p:txBody>
      </p:sp>
      <p:sp>
        <p:nvSpPr>
          <p:cNvPr id="3" name="Title 2"/>
          <p:cNvSpPr>
            <a:spLocks noGrp="1"/>
          </p:cNvSpPr>
          <p:nvPr>
            <p:ph type="title"/>
          </p:nvPr>
        </p:nvSpPr>
        <p:spPr>
          <a:xfrm>
            <a:off x="457200" y="152400"/>
            <a:ext cx="7620000" cy="914400"/>
          </a:xfrm>
        </p:spPr>
        <p:txBody>
          <a:bodyPr/>
          <a:lstStyle/>
          <a:p>
            <a:pPr algn="ctr"/>
            <a:r>
              <a:rPr lang="en-US" sz="4000" dirty="0" smtClean="0"/>
              <a:t>Questions &amp; For More Information</a:t>
            </a:r>
            <a:endParaRPr lang="en-US" sz="4000" dirty="0"/>
          </a:p>
        </p:txBody>
      </p:sp>
      <p:sp>
        <p:nvSpPr>
          <p:cNvPr id="6" name="TextBox 5"/>
          <p:cNvSpPr txBox="1"/>
          <p:nvPr/>
        </p:nvSpPr>
        <p:spPr>
          <a:xfrm>
            <a:off x="304800" y="991159"/>
            <a:ext cx="7531842" cy="3416320"/>
          </a:xfrm>
          <a:prstGeom prst="rect">
            <a:avLst/>
          </a:prstGeom>
          <a:noFill/>
        </p:spPr>
        <p:txBody>
          <a:bodyPr wrap="square" rtlCol="0">
            <a:spAutoFit/>
          </a:bodyPr>
          <a:lstStyle/>
          <a:p>
            <a:endParaRPr lang="en-US" i="1" dirty="0" smtClean="0"/>
          </a:p>
          <a:p>
            <a:r>
              <a:rPr lang="en-US" i="1" dirty="0" smtClean="0"/>
              <a:t>St</a:t>
            </a:r>
            <a:r>
              <a:rPr lang="en-US" i="1" dirty="0"/>
              <a:t>. Johns River State College </a:t>
            </a:r>
          </a:p>
          <a:p>
            <a:r>
              <a:rPr lang="en-US" b="1" dirty="0"/>
              <a:t>Office of Dual Enrollment </a:t>
            </a:r>
          </a:p>
          <a:p>
            <a:r>
              <a:rPr lang="en-US" dirty="0"/>
              <a:t>(386) 312-4136</a:t>
            </a:r>
          </a:p>
          <a:p>
            <a:r>
              <a:rPr lang="en-US" dirty="0"/>
              <a:t>dualenrollment@sjrstate.edu </a:t>
            </a:r>
          </a:p>
          <a:p>
            <a:endParaRPr lang="en-US" i="1" dirty="0"/>
          </a:p>
          <a:p>
            <a:r>
              <a:rPr lang="en-US" i="1" dirty="0" smtClean="0"/>
              <a:t>St. Johns County School District</a:t>
            </a:r>
            <a:endParaRPr lang="en-US" i="1" dirty="0"/>
          </a:p>
          <a:p>
            <a:r>
              <a:rPr lang="en-US" b="1" dirty="0" smtClean="0"/>
              <a:t>Department of Guidance and Choice</a:t>
            </a:r>
            <a:endParaRPr lang="en-US" b="1" dirty="0"/>
          </a:p>
          <a:p>
            <a:r>
              <a:rPr lang="en-US" dirty="0" smtClean="0"/>
              <a:t>(904) 547-7754</a:t>
            </a:r>
            <a:endParaRPr lang="en-US" dirty="0"/>
          </a:p>
          <a:p>
            <a:endParaRPr lang="en-US" dirty="0"/>
          </a:p>
          <a:p>
            <a:endParaRPr lang="en-US" i="1" dirty="0" smtClean="0"/>
          </a:p>
          <a:p>
            <a:endParaRPr lang="en-US" dirty="0"/>
          </a:p>
        </p:txBody>
      </p:sp>
      <p:pic>
        <p:nvPicPr>
          <p:cNvPr id="2" name="Picture 1"/>
          <p:cNvPicPr>
            <a:picLocks noChangeAspect="1"/>
          </p:cNvPicPr>
          <p:nvPr/>
        </p:nvPicPr>
        <p:blipFill>
          <a:blip r:embed="rId3"/>
          <a:stretch>
            <a:fillRect/>
          </a:stretch>
        </p:blipFill>
        <p:spPr>
          <a:xfrm>
            <a:off x="5334000" y="1513869"/>
            <a:ext cx="2751364" cy="4135091"/>
          </a:xfrm>
          <a:prstGeom prst="rect">
            <a:avLst/>
          </a:prstGeom>
        </p:spPr>
      </p:pic>
    </p:spTree>
    <p:extLst>
      <p:ext uri="{BB962C8B-B14F-4D97-AF65-F5344CB8AC3E}">
        <p14:creationId xmlns:p14="http://schemas.microsoft.com/office/powerpoint/2010/main" val="389303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510"/>
            <a:ext cx="7620000" cy="1143000"/>
          </a:xfrm>
        </p:spPr>
        <p:txBody>
          <a:bodyPr/>
          <a:lstStyle/>
          <a:p>
            <a:pPr algn="ctr"/>
            <a:r>
              <a:rPr lang="en-US" sz="4000" dirty="0" smtClean="0"/>
              <a:t>The Basics</a:t>
            </a:r>
            <a:endParaRPr lang="en-US" sz="4000" dirty="0"/>
          </a:p>
        </p:txBody>
      </p:sp>
      <p:sp>
        <p:nvSpPr>
          <p:cNvPr id="3" name="Content Placeholder 2"/>
          <p:cNvSpPr>
            <a:spLocks noGrp="1"/>
          </p:cNvSpPr>
          <p:nvPr>
            <p:ph idx="1"/>
          </p:nvPr>
        </p:nvSpPr>
        <p:spPr>
          <a:xfrm>
            <a:off x="152400" y="1524000"/>
            <a:ext cx="7620000" cy="4404360"/>
          </a:xfrm>
        </p:spPr>
        <p:txBody>
          <a:bodyPr>
            <a:normAutofit/>
          </a:bodyPr>
          <a:lstStyle/>
          <a:p>
            <a:pPr>
              <a:buClr>
                <a:srgbClr val="92D050"/>
              </a:buClr>
            </a:pPr>
            <a:r>
              <a:rPr lang="en-US" dirty="0" smtClean="0"/>
              <a:t>Who is SJR State? </a:t>
            </a:r>
          </a:p>
          <a:p>
            <a:pPr>
              <a:buClr>
                <a:srgbClr val="92D050"/>
              </a:buClr>
            </a:pPr>
            <a:endParaRPr lang="en-US" dirty="0"/>
          </a:p>
          <a:p>
            <a:pPr>
              <a:buClr>
                <a:srgbClr val="92D050"/>
              </a:buClr>
            </a:pPr>
            <a:r>
              <a:rPr lang="en-US" dirty="0" smtClean="0"/>
              <a:t>What is the Associate in Arts Degree?</a:t>
            </a:r>
          </a:p>
          <a:p>
            <a:endParaRPr lang="en-US" sz="2400" dirty="0" smtClean="0"/>
          </a:p>
        </p:txBody>
      </p:sp>
      <p:sp>
        <p:nvSpPr>
          <p:cNvPr id="4" name="Slide Number Placeholder 3"/>
          <p:cNvSpPr>
            <a:spLocks noGrp="1"/>
          </p:cNvSpPr>
          <p:nvPr>
            <p:ph type="sldNum" sz="quarter" idx="12"/>
          </p:nvPr>
        </p:nvSpPr>
        <p:spPr/>
        <p:txBody>
          <a:bodyPr/>
          <a:lstStyle/>
          <a:p>
            <a:fld id="{D41AE8C9-DDA5-4C31-9D75-79FC2E63CA78}" type="slidenum">
              <a:rPr lang="en-US" smtClean="0"/>
              <a:t>3</a:t>
            </a:fld>
            <a:endParaRPr lang="en-US" dirty="0"/>
          </a:p>
        </p:txBody>
      </p:sp>
      <p:pic>
        <p:nvPicPr>
          <p:cNvPr id="6" name="Picture 5"/>
          <p:cNvPicPr>
            <a:picLocks noChangeAspect="1"/>
          </p:cNvPicPr>
          <p:nvPr/>
        </p:nvPicPr>
        <p:blipFill>
          <a:blip r:embed="rId2"/>
          <a:stretch>
            <a:fillRect/>
          </a:stretch>
        </p:blipFill>
        <p:spPr>
          <a:xfrm>
            <a:off x="1600200" y="3200400"/>
            <a:ext cx="5562600" cy="2024787"/>
          </a:xfrm>
          <a:prstGeom prst="rect">
            <a:avLst/>
          </a:prstGeom>
        </p:spPr>
      </p:pic>
    </p:spTree>
    <p:extLst>
      <p:ext uri="{BB962C8B-B14F-4D97-AF65-F5344CB8AC3E}">
        <p14:creationId xmlns:p14="http://schemas.microsoft.com/office/powerpoint/2010/main" val="3022473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665"/>
            <a:ext cx="7620000" cy="1143000"/>
          </a:xfrm>
        </p:spPr>
        <p:txBody>
          <a:bodyPr/>
          <a:lstStyle/>
          <a:p>
            <a:pPr algn="ctr"/>
            <a:r>
              <a:rPr lang="en-US" sz="4000" dirty="0" smtClean="0"/>
              <a:t>What is a Collegiate High School?</a:t>
            </a:r>
            <a:endParaRPr lang="en-US" sz="4000" dirty="0"/>
          </a:p>
        </p:txBody>
      </p:sp>
      <p:sp>
        <p:nvSpPr>
          <p:cNvPr id="3" name="Content Placeholder 2"/>
          <p:cNvSpPr>
            <a:spLocks noGrp="1"/>
          </p:cNvSpPr>
          <p:nvPr>
            <p:ph idx="1"/>
          </p:nvPr>
        </p:nvSpPr>
        <p:spPr>
          <a:xfrm>
            <a:off x="304800" y="1447800"/>
            <a:ext cx="7848600" cy="4800600"/>
          </a:xfrm>
        </p:spPr>
        <p:txBody>
          <a:bodyPr/>
          <a:lstStyle/>
          <a:p>
            <a:pPr marL="114300" indent="0">
              <a:buNone/>
            </a:pPr>
            <a:r>
              <a:rPr lang="en-US" sz="2400" dirty="0" smtClean="0"/>
              <a:t>The SJR State Collegiate High Schools in St. Johns County create an opportunity for a cohort of eligible students to enroll in college level classes and earn </a:t>
            </a:r>
            <a:r>
              <a:rPr lang="en-US" sz="2400" dirty="0"/>
              <a:t>their Associate in Arts </a:t>
            </a:r>
            <a:r>
              <a:rPr lang="en-US" sz="2400" dirty="0" smtClean="0"/>
              <a:t>degree—all while </a:t>
            </a:r>
            <a:r>
              <a:rPr lang="en-US" sz="2400" dirty="0"/>
              <a:t>still enrolled in high school.  </a:t>
            </a:r>
          </a:p>
          <a:p>
            <a:pPr marL="114300" indent="0">
              <a:buNone/>
            </a:pPr>
            <a:endParaRPr lang="en-US" dirty="0" smtClean="0"/>
          </a:p>
        </p:txBody>
      </p:sp>
      <p:sp>
        <p:nvSpPr>
          <p:cNvPr id="4" name="Slide Number Placeholder 3"/>
          <p:cNvSpPr>
            <a:spLocks noGrp="1"/>
          </p:cNvSpPr>
          <p:nvPr>
            <p:ph type="sldNum" sz="quarter" idx="12"/>
          </p:nvPr>
        </p:nvSpPr>
        <p:spPr/>
        <p:txBody>
          <a:bodyPr/>
          <a:lstStyle/>
          <a:p>
            <a:fld id="{D41AE8C9-DDA5-4C31-9D75-79FC2E63CA78}" type="slidenum">
              <a:rPr lang="en-US" smtClean="0"/>
              <a:t>4</a:t>
            </a:fld>
            <a:endParaRPr lang="en-US" dirty="0"/>
          </a:p>
        </p:txBody>
      </p:sp>
      <p:pic>
        <p:nvPicPr>
          <p:cNvPr id="5" name="Picture 4"/>
          <p:cNvPicPr>
            <a:picLocks noChangeAspect="1"/>
          </p:cNvPicPr>
          <p:nvPr/>
        </p:nvPicPr>
        <p:blipFill>
          <a:blip r:embed="rId2"/>
          <a:stretch>
            <a:fillRect/>
          </a:stretch>
        </p:blipFill>
        <p:spPr>
          <a:xfrm>
            <a:off x="1641123" y="3581400"/>
            <a:ext cx="5175953" cy="1902117"/>
          </a:xfrm>
          <a:prstGeom prst="rect">
            <a:avLst/>
          </a:prstGeom>
        </p:spPr>
      </p:pic>
    </p:spTree>
    <p:extLst>
      <p:ext uri="{BB962C8B-B14F-4D97-AF65-F5344CB8AC3E}">
        <p14:creationId xmlns:p14="http://schemas.microsoft.com/office/powerpoint/2010/main" val="3913752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65"/>
            <a:ext cx="8001000" cy="1143000"/>
          </a:xfrm>
        </p:spPr>
        <p:txBody>
          <a:bodyPr/>
          <a:lstStyle/>
          <a:p>
            <a:pPr algn="ctr"/>
            <a:r>
              <a:rPr lang="en-US" sz="3800" dirty="0" smtClean="0"/>
              <a:t>Aren’t our students already doing this?</a:t>
            </a:r>
            <a:endParaRPr lang="en-US" sz="3800" dirty="0"/>
          </a:p>
        </p:txBody>
      </p:sp>
      <p:sp>
        <p:nvSpPr>
          <p:cNvPr id="4" name="Slide Number Placeholder 3"/>
          <p:cNvSpPr>
            <a:spLocks noGrp="1"/>
          </p:cNvSpPr>
          <p:nvPr>
            <p:ph type="sldNum" sz="quarter" idx="12"/>
          </p:nvPr>
        </p:nvSpPr>
        <p:spPr/>
        <p:txBody>
          <a:bodyPr/>
          <a:lstStyle/>
          <a:p>
            <a:fld id="{D41AE8C9-DDA5-4C31-9D75-79FC2E63CA78}" type="slidenum">
              <a:rPr lang="en-US" smtClean="0"/>
              <a:t>5</a:t>
            </a:fld>
            <a:endParaRPr lang="en-US" dirty="0"/>
          </a:p>
        </p:txBody>
      </p:sp>
      <p:sp>
        <p:nvSpPr>
          <p:cNvPr id="11" name="Rectangle 3"/>
          <p:cNvSpPr>
            <a:spLocks noChangeArrowheads="1"/>
          </p:cNvSpPr>
          <p:nvPr/>
        </p:nvSpPr>
        <p:spPr bwMode="auto">
          <a:xfrm>
            <a:off x="914400" y="1523365"/>
            <a:ext cx="11376757" cy="66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685801" y="1537220"/>
            <a:ext cx="10641864" cy="69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113287" y="1523365"/>
            <a:ext cx="8231626" cy="3845841"/>
          </a:xfrm>
          <a:prstGeom prst="rect">
            <a:avLst/>
          </a:prstGeom>
        </p:spPr>
      </p:pic>
    </p:spTree>
    <p:extLst>
      <p:ext uri="{BB962C8B-B14F-4D97-AF65-F5344CB8AC3E}">
        <p14:creationId xmlns:p14="http://schemas.microsoft.com/office/powerpoint/2010/main" val="72201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665"/>
            <a:ext cx="7620000" cy="1143000"/>
          </a:xfrm>
        </p:spPr>
        <p:txBody>
          <a:bodyPr/>
          <a:lstStyle/>
          <a:p>
            <a:pPr algn="ctr"/>
            <a:r>
              <a:rPr lang="en-US" sz="4000" dirty="0" smtClean="0"/>
              <a:t>What is a Collegiate High School?</a:t>
            </a:r>
            <a:endParaRPr lang="en-US" sz="4000" dirty="0"/>
          </a:p>
        </p:txBody>
      </p:sp>
      <p:sp>
        <p:nvSpPr>
          <p:cNvPr id="3" name="Content Placeholder 2"/>
          <p:cNvSpPr>
            <a:spLocks noGrp="1"/>
          </p:cNvSpPr>
          <p:nvPr>
            <p:ph idx="1"/>
          </p:nvPr>
        </p:nvSpPr>
        <p:spPr>
          <a:xfrm>
            <a:off x="304800" y="1073694"/>
            <a:ext cx="7848600" cy="4800600"/>
          </a:xfrm>
        </p:spPr>
        <p:txBody>
          <a:bodyPr/>
          <a:lstStyle/>
          <a:p>
            <a:pPr marL="114300" indent="0">
              <a:buNone/>
            </a:pPr>
            <a:r>
              <a:rPr lang="en-US" sz="2000" b="1" i="1" u="sng" dirty="0" smtClean="0">
                <a:solidFill>
                  <a:srgbClr val="0070C0"/>
                </a:solidFill>
              </a:rPr>
              <a:t>PATHWAY TO THE AA DEGREE</a:t>
            </a:r>
            <a:endParaRPr lang="en-US" sz="2000" u="sng" dirty="0" smtClean="0">
              <a:solidFill>
                <a:srgbClr val="0070C0"/>
              </a:solidFill>
            </a:endParaRPr>
          </a:p>
          <a:p>
            <a:pPr marL="114300" indent="0">
              <a:buNone/>
            </a:pPr>
            <a:endParaRPr lang="en-US" sz="2000" u="sng" dirty="0" smtClean="0"/>
          </a:p>
          <a:p>
            <a:pPr marL="114300" indent="0">
              <a:buNone/>
            </a:pPr>
            <a:r>
              <a:rPr lang="en-US" sz="2000" u="sng" dirty="0" smtClean="0"/>
              <a:t>10</a:t>
            </a:r>
            <a:r>
              <a:rPr lang="en-US" sz="2000" u="sng" baseline="30000" dirty="0" smtClean="0"/>
              <a:t>th</a:t>
            </a:r>
            <a:r>
              <a:rPr lang="en-US" sz="2000" u="sng" dirty="0" smtClean="0"/>
              <a:t> &amp; 11</a:t>
            </a:r>
            <a:r>
              <a:rPr lang="en-US" sz="2000" u="sng" baseline="30000" dirty="0" smtClean="0"/>
              <a:t>th</a:t>
            </a:r>
            <a:r>
              <a:rPr lang="en-US" sz="2000" u="sng" dirty="0" smtClean="0"/>
              <a:t> grades</a:t>
            </a:r>
            <a:r>
              <a:rPr lang="en-US" sz="2000" dirty="0" smtClean="0"/>
              <a:t>: students will take a defined list of 18 college credits in combination with their high school classes.</a:t>
            </a:r>
          </a:p>
          <a:p>
            <a:endParaRPr lang="en-US" sz="2000" dirty="0" smtClean="0"/>
          </a:p>
          <a:p>
            <a:pPr marL="114300" indent="0">
              <a:buNone/>
            </a:pPr>
            <a:r>
              <a:rPr lang="en-US" sz="2000" u="sng" dirty="0" smtClean="0"/>
              <a:t>Summer between 11</a:t>
            </a:r>
            <a:r>
              <a:rPr lang="en-US" sz="2000" u="sng" baseline="30000" dirty="0" smtClean="0"/>
              <a:t>th</a:t>
            </a:r>
            <a:r>
              <a:rPr lang="en-US" sz="2000" u="sng" dirty="0" smtClean="0"/>
              <a:t> &amp; 12</a:t>
            </a:r>
            <a:r>
              <a:rPr lang="en-US" sz="2000" u="sng" baseline="30000" dirty="0" smtClean="0"/>
              <a:t>th</a:t>
            </a:r>
            <a:r>
              <a:rPr lang="en-US" sz="2000" u="sng" dirty="0" smtClean="0"/>
              <a:t> grade</a:t>
            </a:r>
            <a:r>
              <a:rPr lang="en-US" sz="2000" dirty="0"/>
              <a:t>:</a:t>
            </a:r>
            <a:r>
              <a:rPr lang="en-US" sz="2000" dirty="0" smtClean="0"/>
              <a:t> students will take 9 college credits at SJR State or online.</a:t>
            </a:r>
          </a:p>
          <a:p>
            <a:endParaRPr lang="en-US" sz="2000" dirty="0" smtClean="0"/>
          </a:p>
          <a:p>
            <a:pPr marL="114300" indent="0">
              <a:buNone/>
            </a:pPr>
            <a:r>
              <a:rPr lang="en-US" sz="2000" u="sng" dirty="0" smtClean="0"/>
              <a:t>12</a:t>
            </a:r>
            <a:r>
              <a:rPr lang="en-US" sz="2000" u="sng" baseline="30000" dirty="0" smtClean="0"/>
              <a:t>th</a:t>
            </a:r>
            <a:r>
              <a:rPr lang="en-US" sz="2000" u="sng" dirty="0" smtClean="0"/>
              <a:t> grade</a:t>
            </a:r>
            <a:r>
              <a:rPr lang="en-US" sz="2000" dirty="0" smtClean="0"/>
              <a:t>: students will be enrolled full time on the St. Augustine Campus of St. Johns River State College, taking a total of 33 credits.  </a:t>
            </a:r>
          </a:p>
          <a:p>
            <a:pPr marL="114300" indent="0">
              <a:buNone/>
            </a:pPr>
            <a:endParaRPr lang="en-US" dirty="0" smtClean="0"/>
          </a:p>
        </p:txBody>
      </p:sp>
      <p:sp>
        <p:nvSpPr>
          <p:cNvPr id="4" name="Slide Number Placeholder 3"/>
          <p:cNvSpPr>
            <a:spLocks noGrp="1"/>
          </p:cNvSpPr>
          <p:nvPr>
            <p:ph type="sldNum" sz="quarter" idx="12"/>
          </p:nvPr>
        </p:nvSpPr>
        <p:spPr/>
        <p:txBody>
          <a:bodyPr/>
          <a:lstStyle/>
          <a:p>
            <a:fld id="{D41AE8C9-DDA5-4C31-9D75-79FC2E63CA78}" type="slidenum">
              <a:rPr lang="en-US" smtClean="0"/>
              <a:t>6</a:t>
            </a:fld>
            <a:endParaRPr lang="en-US" dirty="0"/>
          </a:p>
        </p:txBody>
      </p:sp>
      <p:pic>
        <p:nvPicPr>
          <p:cNvPr id="5" name="Picture 4"/>
          <p:cNvPicPr>
            <a:picLocks noChangeAspect="1"/>
          </p:cNvPicPr>
          <p:nvPr/>
        </p:nvPicPr>
        <p:blipFill>
          <a:blip r:embed="rId2"/>
          <a:stretch>
            <a:fillRect/>
          </a:stretch>
        </p:blipFill>
        <p:spPr>
          <a:xfrm>
            <a:off x="1600200" y="4615225"/>
            <a:ext cx="5029200" cy="1444391"/>
          </a:xfrm>
          <a:prstGeom prst="rect">
            <a:avLst/>
          </a:prstGeom>
        </p:spPr>
      </p:pic>
    </p:spTree>
    <p:extLst>
      <p:ext uri="{BB962C8B-B14F-4D97-AF65-F5344CB8AC3E}">
        <p14:creationId xmlns:p14="http://schemas.microsoft.com/office/powerpoint/2010/main" val="82557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sz="4000" dirty="0" smtClean="0"/>
              <a:t>Who Is Eligible?</a:t>
            </a:r>
            <a:endParaRPr lang="en-US" sz="4000" dirty="0"/>
          </a:p>
        </p:txBody>
      </p:sp>
      <p:sp>
        <p:nvSpPr>
          <p:cNvPr id="3" name="Slide Number Placeholder 2"/>
          <p:cNvSpPr>
            <a:spLocks noGrp="1"/>
          </p:cNvSpPr>
          <p:nvPr>
            <p:ph type="sldNum" sz="quarter" idx="12"/>
          </p:nvPr>
        </p:nvSpPr>
        <p:spPr/>
        <p:txBody>
          <a:bodyPr/>
          <a:lstStyle/>
          <a:p>
            <a:fld id="{D41AE8C9-DDA5-4C31-9D75-79FC2E63CA78}" type="slidenum">
              <a:rPr lang="en-US" smtClean="0"/>
              <a:t>7</a:t>
            </a:fld>
            <a:endParaRPr lang="en-US" dirty="0"/>
          </a:p>
        </p:txBody>
      </p:sp>
      <p:sp>
        <p:nvSpPr>
          <p:cNvPr id="5" name="Content Placeholder 2"/>
          <p:cNvSpPr>
            <a:spLocks noGrp="1"/>
          </p:cNvSpPr>
          <p:nvPr>
            <p:ph idx="1"/>
          </p:nvPr>
        </p:nvSpPr>
        <p:spPr>
          <a:xfrm>
            <a:off x="304800" y="1066800"/>
            <a:ext cx="7620000" cy="4876800"/>
          </a:xfrm>
        </p:spPr>
        <p:txBody>
          <a:bodyPr>
            <a:normAutofit fontScale="92500" lnSpcReduction="10000"/>
          </a:bodyPr>
          <a:lstStyle/>
          <a:p>
            <a:pPr>
              <a:buClr>
                <a:srgbClr val="92D050"/>
              </a:buClr>
            </a:pPr>
            <a:endParaRPr lang="en-US" sz="1700" dirty="0">
              <a:solidFill>
                <a:schemeClr val="tx2"/>
              </a:solidFill>
            </a:endParaRPr>
          </a:p>
          <a:p>
            <a:pPr>
              <a:buClr>
                <a:srgbClr val="92D050"/>
              </a:buClr>
            </a:pPr>
            <a:r>
              <a:rPr lang="en-US" sz="2400" dirty="0" smtClean="0"/>
              <a:t>Participation in Dual Enrollment in Florida requires a minimum of 3.0 un-weighted high school GPA. </a:t>
            </a:r>
          </a:p>
          <a:p>
            <a:pPr>
              <a:buClr>
                <a:srgbClr val="92D050"/>
              </a:buClr>
            </a:pPr>
            <a:endParaRPr lang="en-US" sz="2400" dirty="0" smtClean="0"/>
          </a:p>
          <a:p>
            <a:pPr>
              <a:buClr>
                <a:srgbClr val="92D050"/>
              </a:buClr>
            </a:pPr>
            <a:r>
              <a:rPr lang="en-US" sz="2400" dirty="0" smtClean="0"/>
              <a:t>Students were selected to receive an invitation to today’s information session based upon </a:t>
            </a:r>
            <a:r>
              <a:rPr lang="en-US" dirty="0" smtClean="0"/>
              <a:t>having a minimum un-weighted cumulative high school GPA of 3.0.</a:t>
            </a:r>
            <a:endParaRPr lang="en-US" sz="1500" dirty="0">
              <a:solidFill>
                <a:schemeClr val="tx2"/>
              </a:solidFill>
            </a:endParaRPr>
          </a:p>
          <a:p>
            <a:pPr>
              <a:buClr>
                <a:srgbClr val="92D050"/>
              </a:buClr>
            </a:pPr>
            <a:endParaRPr lang="en-US" dirty="0" smtClean="0"/>
          </a:p>
          <a:p>
            <a:pPr>
              <a:buClr>
                <a:srgbClr val="92D050"/>
              </a:buClr>
            </a:pPr>
            <a:r>
              <a:rPr lang="en-US" dirty="0" smtClean="0"/>
              <a:t>Strong performance in English, Reading, and Math courses recommended.  </a:t>
            </a:r>
          </a:p>
          <a:p>
            <a:pPr>
              <a:buClr>
                <a:srgbClr val="92D050"/>
              </a:buClr>
            </a:pPr>
            <a:endParaRPr lang="en-US" dirty="0"/>
          </a:p>
          <a:p>
            <a:pPr>
              <a:buClr>
                <a:srgbClr val="92D050"/>
              </a:buClr>
            </a:pPr>
            <a:r>
              <a:rPr lang="en-US" dirty="0" smtClean="0"/>
              <a:t>Students must have </a:t>
            </a:r>
            <a:r>
              <a:rPr lang="en-US" dirty="0"/>
              <a:t>a level 3, 4 or 5 on the 8</a:t>
            </a:r>
            <a:r>
              <a:rPr lang="en-US" baseline="30000" dirty="0"/>
              <a:t>th</a:t>
            </a:r>
            <a:r>
              <a:rPr lang="en-US" dirty="0"/>
              <a:t> grade Florida Standards Assessment for English Language Arts. </a:t>
            </a:r>
            <a:endParaRPr lang="en-US" dirty="0" smtClean="0"/>
          </a:p>
          <a:p>
            <a:pPr>
              <a:buClr>
                <a:srgbClr val="92D050"/>
              </a:buClr>
            </a:pPr>
            <a:endParaRPr lang="en-US" dirty="0" smtClean="0"/>
          </a:p>
          <a:p>
            <a:pPr>
              <a:buClr>
                <a:srgbClr val="92D050"/>
              </a:buClr>
            </a:pPr>
            <a:r>
              <a:rPr lang="en-US" dirty="0" smtClean="0"/>
              <a:t>Eligibility dependent upon final 9</a:t>
            </a:r>
            <a:r>
              <a:rPr lang="en-US" baseline="30000" dirty="0" smtClean="0"/>
              <a:t>th</a:t>
            </a:r>
            <a:r>
              <a:rPr lang="en-US" dirty="0" smtClean="0"/>
              <a:t> grade end of year GPA.</a:t>
            </a:r>
            <a:endParaRPr lang="en-US" dirty="0"/>
          </a:p>
          <a:p>
            <a:pPr marL="114300" indent="0">
              <a:buNone/>
            </a:pPr>
            <a:endParaRPr lang="en-US" dirty="0" smtClean="0"/>
          </a:p>
        </p:txBody>
      </p:sp>
    </p:spTree>
    <p:extLst>
      <p:ext uri="{BB962C8B-B14F-4D97-AF65-F5344CB8AC3E}">
        <p14:creationId xmlns:p14="http://schemas.microsoft.com/office/powerpoint/2010/main" val="226518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510"/>
            <a:ext cx="7620000" cy="1143000"/>
          </a:xfrm>
        </p:spPr>
        <p:txBody>
          <a:bodyPr/>
          <a:lstStyle/>
          <a:p>
            <a:pPr algn="ctr"/>
            <a:r>
              <a:rPr lang="en-US" sz="4000" dirty="0" smtClean="0"/>
              <a:t>How Would This Work?</a:t>
            </a:r>
            <a:endParaRPr lang="en-US" sz="4000" dirty="0"/>
          </a:p>
        </p:txBody>
      </p:sp>
      <p:sp>
        <p:nvSpPr>
          <p:cNvPr id="3" name="Content Placeholder 2"/>
          <p:cNvSpPr>
            <a:spLocks noGrp="1"/>
          </p:cNvSpPr>
          <p:nvPr>
            <p:ph idx="1"/>
          </p:nvPr>
        </p:nvSpPr>
        <p:spPr>
          <a:xfrm>
            <a:off x="152400" y="1524000"/>
            <a:ext cx="7620000" cy="4404360"/>
          </a:xfrm>
        </p:spPr>
        <p:txBody>
          <a:bodyPr>
            <a:normAutofit/>
          </a:bodyPr>
          <a:lstStyle/>
          <a:p>
            <a:pPr marL="114300" indent="0">
              <a:buNone/>
            </a:pPr>
            <a:r>
              <a:rPr lang="en-US" sz="2800" i="1" dirty="0" smtClean="0"/>
              <a:t>Documents in Packet</a:t>
            </a:r>
          </a:p>
          <a:p>
            <a:pPr>
              <a:buClr>
                <a:srgbClr val="92D050"/>
              </a:buClr>
            </a:pPr>
            <a:r>
              <a:rPr lang="en-US" dirty="0" smtClean="0"/>
              <a:t>SJR State Associate in Arts Degree</a:t>
            </a:r>
          </a:p>
          <a:p>
            <a:pPr>
              <a:buClr>
                <a:srgbClr val="92D050"/>
              </a:buClr>
            </a:pPr>
            <a:r>
              <a:rPr lang="en-US" dirty="0" smtClean="0"/>
              <a:t>SJR State Collegiate High School Associate in Arts to Baccalaureate Degree Pathway</a:t>
            </a:r>
          </a:p>
          <a:p>
            <a:pPr>
              <a:buClr>
                <a:srgbClr val="92D050"/>
              </a:buClr>
            </a:pPr>
            <a:r>
              <a:rPr lang="en-US" dirty="0" smtClean="0"/>
              <a:t>Principles of Participation </a:t>
            </a:r>
          </a:p>
          <a:p>
            <a:pPr>
              <a:buClr>
                <a:srgbClr val="92D050"/>
              </a:buClr>
            </a:pPr>
            <a:r>
              <a:rPr lang="en-US" dirty="0" smtClean="0"/>
              <a:t>Admissions &amp; Lottery Process</a:t>
            </a:r>
          </a:p>
          <a:p>
            <a:pPr>
              <a:buClr>
                <a:srgbClr val="92D050"/>
              </a:buClr>
            </a:pPr>
            <a:r>
              <a:rPr lang="en-US" dirty="0" smtClean="0"/>
              <a:t>Lottery Application</a:t>
            </a:r>
          </a:p>
        </p:txBody>
      </p:sp>
      <p:sp>
        <p:nvSpPr>
          <p:cNvPr id="4" name="Slide Number Placeholder 3"/>
          <p:cNvSpPr>
            <a:spLocks noGrp="1"/>
          </p:cNvSpPr>
          <p:nvPr>
            <p:ph type="sldNum" sz="quarter" idx="12"/>
          </p:nvPr>
        </p:nvSpPr>
        <p:spPr/>
        <p:txBody>
          <a:bodyPr/>
          <a:lstStyle/>
          <a:p>
            <a:fld id="{D41AE8C9-DDA5-4C31-9D75-79FC2E63CA78}" type="slidenum">
              <a:rPr lang="en-US" smtClean="0"/>
              <a:t>8</a:t>
            </a:fld>
            <a:endParaRPr lang="en-US" dirty="0"/>
          </a:p>
        </p:txBody>
      </p:sp>
      <p:pic>
        <p:nvPicPr>
          <p:cNvPr id="5" name="Picture 4"/>
          <p:cNvPicPr>
            <a:picLocks noChangeAspect="1"/>
          </p:cNvPicPr>
          <p:nvPr/>
        </p:nvPicPr>
        <p:blipFill>
          <a:blip r:embed="rId2"/>
          <a:stretch>
            <a:fillRect/>
          </a:stretch>
        </p:blipFill>
        <p:spPr>
          <a:xfrm>
            <a:off x="4495800" y="4208593"/>
            <a:ext cx="3124200" cy="1743213"/>
          </a:xfrm>
          <a:prstGeom prst="rect">
            <a:avLst/>
          </a:prstGeom>
        </p:spPr>
      </p:pic>
    </p:spTree>
    <p:extLst>
      <p:ext uri="{BB962C8B-B14F-4D97-AF65-F5344CB8AC3E}">
        <p14:creationId xmlns:p14="http://schemas.microsoft.com/office/powerpoint/2010/main" val="3062614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Nuts &amp; Bolts</a:t>
            </a:r>
            <a:endParaRPr lang="en-US" sz="4000" dirty="0"/>
          </a:p>
        </p:txBody>
      </p:sp>
      <p:sp>
        <p:nvSpPr>
          <p:cNvPr id="3" name="Content Placeholder 2"/>
          <p:cNvSpPr>
            <a:spLocks noGrp="1"/>
          </p:cNvSpPr>
          <p:nvPr>
            <p:ph idx="1"/>
          </p:nvPr>
        </p:nvSpPr>
        <p:spPr>
          <a:xfrm>
            <a:off x="457200" y="1417638"/>
            <a:ext cx="7696200" cy="1782762"/>
          </a:xfrm>
        </p:spPr>
        <p:txBody>
          <a:bodyPr>
            <a:normAutofit/>
          </a:bodyPr>
          <a:lstStyle/>
          <a:p>
            <a:pPr>
              <a:buClr>
                <a:srgbClr val="92D050"/>
              </a:buClr>
            </a:pPr>
            <a:r>
              <a:rPr lang="en-US" dirty="0" smtClean="0"/>
              <a:t>All </a:t>
            </a:r>
            <a:r>
              <a:rPr lang="en-US" dirty="0"/>
              <a:t>students must have and maintain a minimum of a 3.0 un-weighted high school </a:t>
            </a:r>
            <a:r>
              <a:rPr lang="en-US" dirty="0" smtClean="0"/>
              <a:t>GPA and in all dual enrollment courses earn an A, B, or C (No </a:t>
            </a:r>
            <a:r>
              <a:rPr lang="en-US" dirty="0"/>
              <a:t>Ds, Fs, or </a:t>
            </a:r>
            <a:r>
              <a:rPr lang="en-US" dirty="0" err="1"/>
              <a:t>Ws</a:t>
            </a:r>
            <a:r>
              <a:rPr lang="en-US" dirty="0"/>
              <a:t>) for continued program eligibility.  </a:t>
            </a:r>
            <a:endParaRPr lang="en-US" dirty="0" smtClean="0"/>
          </a:p>
          <a:p>
            <a:pPr marL="114300" indent="0">
              <a:buNone/>
            </a:pPr>
            <a:endParaRPr lang="en-US" sz="2600" dirty="0" smtClean="0"/>
          </a:p>
          <a:p>
            <a:pPr lvl="1"/>
            <a:endParaRPr lang="en-US" sz="2400" dirty="0"/>
          </a:p>
          <a:p>
            <a:endParaRPr lang="en-US" sz="2400" dirty="0"/>
          </a:p>
        </p:txBody>
      </p:sp>
      <p:sp>
        <p:nvSpPr>
          <p:cNvPr id="4" name="Slide Number Placeholder 3"/>
          <p:cNvSpPr>
            <a:spLocks noGrp="1"/>
          </p:cNvSpPr>
          <p:nvPr>
            <p:ph type="sldNum" sz="quarter" idx="12"/>
          </p:nvPr>
        </p:nvSpPr>
        <p:spPr/>
        <p:txBody>
          <a:bodyPr/>
          <a:lstStyle/>
          <a:p>
            <a:fld id="{D41AE8C9-DDA5-4C31-9D75-79FC2E63CA78}" type="slidenum">
              <a:rPr lang="en-US" smtClean="0"/>
              <a:t>9</a:t>
            </a:fld>
            <a:endParaRPr lang="en-US" dirty="0"/>
          </a:p>
        </p:txBody>
      </p:sp>
      <p:pic>
        <p:nvPicPr>
          <p:cNvPr id="5" name="Picture 4"/>
          <p:cNvPicPr>
            <a:picLocks noChangeAspect="1"/>
          </p:cNvPicPr>
          <p:nvPr/>
        </p:nvPicPr>
        <p:blipFill>
          <a:blip r:embed="rId2"/>
          <a:stretch>
            <a:fillRect/>
          </a:stretch>
        </p:blipFill>
        <p:spPr>
          <a:xfrm>
            <a:off x="5649373" y="3233057"/>
            <a:ext cx="2188654" cy="2865368"/>
          </a:xfrm>
          <a:prstGeom prst="rect">
            <a:avLst/>
          </a:prstGeom>
        </p:spPr>
      </p:pic>
      <p:sp>
        <p:nvSpPr>
          <p:cNvPr id="6" name="TextBox 5"/>
          <p:cNvSpPr txBox="1"/>
          <p:nvPr/>
        </p:nvSpPr>
        <p:spPr>
          <a:xfrm>
            <a:off x="16476" y="3048000"/>
            <a:ext cx="4876800" cy="2123658"/>
          </a:xfrm>
          <a:prstGeom prst="rect">
            <a:avLst/>
          </a:prstGeom>
          <a:noFill/>
        </p:spPr>
        <p:txBody>
          <a:bodyPr wrap="square" rtlCol="0">
            <a:spAutoFit/>
          </a:bodyPr>
          <a:lstStyle/>
          <a:p>
            <a:pPr marL="800100" lvl="1" indent="-342900">
              <a:buFont typeface="Arial" panose="020B0604020202020204" pitchFamily="34" charset="0"/>
              <a:buChar char="•"/>
            </a:pPr>
            <a:r>
              <a:rPr lang="en-US" sz="2200" dirty="0" smtClean="0"/>
              <a:t>As part of the application process, students will complete a college readiness test to assess their readiness in college reading, writing, and math.</a:t>
            </a:r>
            <a:endParaRPr lang="en-US" sz="2200" dirty="0"/>
          </a:p>
        </p:txBody>
      </p:sp>
    </p:spTree>
    <p:extLst>
      <p:ext uri="{BB962C8B-B14F-4D97-AF65-F5344CB8AC3E}">
        <p14:creationId xmlns:p14="http://schemas.microsoft.com/office/powerpoint/2010/main" val="1973811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7279</TotalTime>
  <Words>1716</Words>
  <Application>Microsoft Office PowerPoint</Application>
  <PresentationFormat>On-screen Show (4:3)</PresentationFormat>
  <Paragraphs>164</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Adjacency</vt:lpstr>
      <vt:lpstr>SJR State Collegiate High Schools in St. Johns County  Parent/Student Information Sessions  Monday 2/5/18, 6pm Nease High School Tuesday 2/6/18, 6pm Pedro Menendez High School Wednesday 2/7/18, 6pm Creekside High School</vt:lpstr>
      <vt:lpstr>Welcome</vt:lpstr>
      <vt:lpstr>The Basics</vt:lpstr>
      <vt:lpstr>What is a Collegiate High School?</vt:lpstr>
      <vt:lpstr>Aren’t our students already doing this?</vt:lpstr>
      <vt:lpstr>What is a Collegiate High School?</vt:lpstr>
      <vt:lpstr>Who Is Eligible?</vt:lpstr>
      <vt:lpstr>How Would This Work?</vt:lpstr>
      <vt:lpstr>Nuts &amp; Bolts</vt:lpstr>
      <vt:lpstr>Nuts &amp; Bolts</vt:lpstr>
      <vt:lpstr>Nuts &amp; Bolts</vt:lpstr>
      <vt:lpstr>Nuts &amp; Bolts</vt:lpstr>
      <vt:lpstr>Nuts &amp; Bolts</vt:lpstr>
      <vt:lpstr>Who Pays for This?</vt:lpstr>
      <vt:lpstr>So What’s the Downside?</vt:lpstr>
      <vt:lpstr>So What’s the Downside?</vt:lpstr>
      <vt:lpstr>And the Upside?</vt:lpstr>
      <vt:lpstr>And the Upside?</vt:lpstr>
      <vt:lpstr>And the Upside?</vt:lpstr>
      <vt:lpstr>And the Upside?</vt:lpstr>
      <vt:lpstr>And the Upside?</vt:lpstr>
      <vt:lpstr>How Will Students Be Selected?</vt:lpstr>
      <vt:lpstr>Questions &amp; For More Information</vt:lpstr>
    </vt:vector>
  </TitlesOfParts>
  <Company>SJRCC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Athletics Program Analysis</dc:title>
  <dc:creator>Administrator</dc:creator>
  <cp:lastModifiedBy>Deputy, Meghan</cp:lastModifiedBy>
  <cp:revision>240</cp:revision>
  <cp:lastPrinted>2017-12-11T16:21:39Z</cp:lastPrinted>
  <dcterms:created xsi:type="dcterms:W3CDTF">2012-03-26T15:44:03Z</dcterms:created>
  <dcterms:modified xsi:type="dcterms:W3CDTF">2018-02-05T17:57:32Z</dcterms:modified>
</cp:coreProperties>
</file>