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8" r:id="rId1"/>
  </p:sldMasterIdLst>
  <p:notesMasterIdLst>
    <p:notesMasterId r:id="rId32"/>
  </p:notesMasterIdLst>
  <p:handoutMasterIdLst>
    <p:handoutMasterId r:id="rId33"/>
  </p:handoutMasterIdLst>
  <p:sldIdLst>
    <p:sldId id="273" r:id="rId2"/>
    <p:sldId id="274" r:id="rId3"/>
    <p:sldId id="309" r:id="rId4"/>
    <p:sldId id="277" r:id="rId5"/>
    <p:sldId id="312" r:id="rId6"/>
    <p:sldId id="308" r:id="rId7"/>
    <p:sldId id="278" r:id="rId8"/>
    <p:sldId id="279" r:id="rId9"/>
    <p:sldId id="280" r:id="rId10"/>
    <p:sldId id="283" r:id="rId11"/>
    <p:sldId id="284" r:id="rId12"/>
    <p:sldId id="281" r:id="rId13"/>
    <p:sldId id="292" r:id="rId14"/>
    <p:sldId id="293" r:id="rId15"/>
    <p:sldId id="294" r:id="rId16"/>
    <p:sldId id="295" r:id="rId17"/>
    <p:sldId id="296" r:id="rId18"/>
    <p:sldId id="297" r:id="rId19"/>
    <p:sldId id="298" r:id="rId20"/>
    <p:sldId id="301" r:id="rId21"/>
    <p:sldId id="300" r:id="rId22"/>
    <p:sldId id="302" r:id="rId23"/>
    <p:sldId id="303" r:id="rId24"/>
    <p:sldId id="310" r:id="rId25"/>
    <p:sldId id="311" r:id="rId26"/>
    <p:sldId id="289" r:id="rId27"/>
    <p:sldId id="288" r:id="rId28"/>
    <p:sldId id="286" r:id="rId29"/>
    <p:sldId id="313" r:id="rId30"/>
    <p:sldId id="290"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BAED3A1-3A72-48C1-A8B5-B1E906473C3C}" type="datetimeFigureOut">
              <a:rPr lang="en-US" smtClean="0"/>
              <a:t>1/14/2019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649003D-8D41-4441-BFD3-F0B34E8A444A}" type="slidenum">
              <a:rPr lang="en-US" smtClean="0"/>
              <a:t>‹#›</a:t>
            </a:fld>
            <a:endParaRPr lang="en-US"/>
          </a:p>
        </p:txBody>
      </p:sp>
    </p:spTree>
    <p:extLst>
      <p:ext uri="{BB962C8B-B14F-4D97-AF65-F5344CB8AC3E}">
        <p14:creationId xmlns:p14="http://schemas.microsoft.com/office/powerpoint/2010/main" val="515325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33D8F03-E83F-4554-8060-13D071B49B80}" type="datetimeFigureOut">
              <a:rPr lang="en-US" smtClean="0"/>
              <a:t>1/14/2019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BCCD21B-85A3-4AB5-BE84-7541A3CDCB41}" type="slidenum">
              <a:rPr lang="en-US" smtClean="0"/>
              <a:t>‹#›</a:t>
            </a:fld>
            <a:endParaRPr lang="en-US"/>
          </a:p>
        </p:txBody>
      </p:sp>
    </p:spTree>
    <p:extLst>
      <p:ext uri="{BB962C8B-B14F-4D97-AF65-F5344CB8AC3E}">
        <p14:creationId xmlns:p14="http://schemas.microsoft.com/office/powerpoint/2010/main" val="2175837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rtlCol="0"/>
          <a:lstStyle/>
          <a:p>
            <a:pPr rtl="0"/>
            <a:r>
              <a:rPr lang="en-GB" b="1" dirty="0">
                <a:cs typeface="Arial" pitchFamily="34" charset="0"/>
              </a:rPr>
              <a:t>NOTE: </a:t>
            </a:r>
            <a:r>
              <a:rPr lang="en-GB" dirty="0">
                <a:cs typeface="Arial" pitchFamily="34" charset="0"/>
              </a:rPr>
              <a:t>Want a different image on this slide? Select the picture and delete it. Now click the Pictures icon in the placeholder to insert your own image.</a:t>
            </a:r>
          </a:p>
        </p:txBody>
      </p:sp>
      <p:sp>
        <p:nvSpPr>
          <p:cNvPr id="4" name="Slide Number Placeholder 3"/>
          <p:cNvSpPr>
            <a:spLocks noGrp="1"/>
          </p:cNvSpPr>
          <p:nvPr>
            <p:ph type="sldNum" sz="quarter" idx="10"/>
          </p:nvPr>
        </p:nvSpPr>
        <p:spPr/>
        <p:txBody>
          <a:bodyPr rtlCol="0"/>
          <a:lstStyle/>
          <a:p>
            <a:pPr defTabSz="931774">
              <a:defRPr/>
            </a:pPr>
            <a:fld id="{0A3C37BE-C303-496D-B5CD-85F2937540FC}" type="slidenum">
              <a:rPr lang="en-GB">
                <a:solidFill>
                  <a:srgbClr val="514843"/>
                </a:solidFill>
                <a:latin typeface="Euphemia"/>
              </a:rPr>
              <a:pPr defTabSz="931774">
                <a:defRPr/>
              </a:pPr>
              <a:t>1</a:t>
            </a:fld>
            <a:endParaRPr lang="en-GB" dirty="0">
              <a:solidFill>
                <a:srgbClr val="514843"/>
              </a:solidFill>
              <a:latin typeface="Euphemia"/>
            </a:endParaRPr>
          </a:p>
        </p:txBody>
      </p:sp>
    </p:spTree>
    <p:extLst>
      <p:ext uri="{BB962C8B-B14F-4D97-AF65-F5344CB8AC3E}">
        <p14:creationId xmlns:p14="http://schemas.microsoft.com/office/powerpoint/2010/main" val="1788233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Customize to match your high school</a:t>
            </a:r>
            <a:endParaRPr lang="en-US" dirty="0"/>
          </a:p>
        </p:txBody>
      </p:sp>
      <p:sp>
        <p:nvSpPr>
          <p:cNvPr id="4" name="Slide Number Placeholder 3"/>
          <p:cNvSpPr>
            <a:spLocks noGrp="1"/>
          </p:cNvSpPr>
          <p:nvPr>
            <p:ph type="sldNum" sz="quarter" idx="10"/>
          </p:nvPr>
        </p:nvSpPr>
        <p:spPr/>
        <p:txBody>
          <a:bodyPr/>
          <a:lstStyle/>
          <a:p>
            <a:fld id="{48C25277-EDA7-4824-90DA-088CFB6698F5}" type="slidenum">
              <a:rPr lang="en-US" smtClean="0"/>
              <a:pPr/>
              <a:t>3</a:t>
            </a:fld>
            <a:endParaRPr lang="en-US"/>
          </a:p>
        </p:txBody>
      </p:sp>
    </p:spTree>
    <p:extLst>
      <p:ext uri="{BB962C8B-B14F-4D97-AF65-F5344CB8AC3E}">
        <p14:creationId xmlns:p14="http://schemas.microsoft.com/office/powerpoint/2010/main" val="4176650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61FDC471-EEDD-47FE-BEFE-D534BCCA372A}" type="slidenum">
              <a:rPr lang="en-US">
                <a:solidFill>
                  <a:srgbClr val="514843"/>
                </a:solidFill>
                <a:latin typeface="Euphemia"/>
              </a:rPr>
              <a:pPr defTabSz="931774">
                <a:defRPr/>
              </a:pPr>
              <a:t>4</a:t>
            </a:fld>
            <a:endParaRPr lang="en-US">
              <a:solidFill>
                <a:srgbClr val="514843"/>
              </a:solidFill>
              <a:latin typeface="Euphemia"/>
            </a:endParaRPr>
          </a:p>
        </p:txBody>
      </p:sp>
    </p:spTree>
    <p:extLst>
      <p:ext uri="{BB962C8B-B14F-4D97-AF65-F5344CB8AC3E}">
        <p14:creationId xmlns:p14="http://schemas.microsoft.com/office/powerpoint/2010/main" val="3927188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6FD5637-B06A-4028-9D3C-99754030DF1E}" type="datetime1">
              <a:rPr lang="en-GB" smtClean="0"/>
              <a:t>14/01/2019</a:t>
            </a:fld>
            <a:endParaRPr lang="en-GB" dirty="0"/>
          </a:p>
        </p:txBody>
      </p:sp>
      <p:sp>
        <p:nvSpPr>
          <p:cNvPr id="5" name="Footer Placeholder 4"/>
          <p:cNvSpPr>
            <a:spLocks noGrp="1"/>
          </p:cNvSpPr>
          <p:nvPr>
            <p:ph type="ftr" sz="quarter" idx="11"/>
          </p:nvPr>
        </p:nvSpPr>
        <p:spPr/>
        <p:txBody>
          <a:bodyPr/>
          <a:lstStyle/>
          <a:p>
            <a:pPr rtl="0"/>
            <a:endParaRPr lang="en-GB" noProof="0"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rtl="0"/>
            <a:fld id="{0FF54DE5-C571-48E8-A5BC-B369434E2F44}" type="slidenum">
              <a:rPr lang="en-GB" noProof="0" smtClean="0"/>
              <a:t>‹#›</a:t>
            </a:fld>
            <a:endParaRPr lang="en-GB" noProof="0" dirty="0"/>
          </a:p>
        </p:txBody>
      </p:sp>
    </p:spTree>
    <p:extLst>
      <p:ext uri="{BB962C8B-B14F-4D97-AF65-F5344CB8AC3E}">
        <p14:creationId xmlns:p14="http://schemas.microsoft.com/office/powerpoint/2010/main" val="1462894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7D4CD7-5B52-4D1C-A6FB-8D8B929FFCDC}" type="datetime1">
              <a:rPr lang="en-GB" smtClean="0"/>
              <a:t>14/01/2019</a:t>
            </a:fld>
            <a:endParaRPr lang="en-GB" dirty="0"/>
          </a:p>
        </p:txBody>
      </p:sp>
      <p:sp>
        <p:nvSpPr>
          <p:cNvPr id="5" name="Footer Placeholder 4"/>
          <p:cNvSpPr>
            <a:spLocks noGrp="1"/>
          </p:cNvSpPr>
          <p:nvPr>
            <p:ph type="ftr" sz="quarter" idx="11"/>
          </p:nvPr>
        </p:nvSpPr>
        <p:spPr/>
        <p:txBody>
          <a:bodyPr/>
          <a:lstStyle/>
          <a:p>
            <a:pPr rtl="0"/>
            <a:endParaRPr lang="en-GB" noProof="0"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115583095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7D4CD7-5B52-4D1C-A6FB-8D8B929FFCDC}" type="datetime1">
              <a:rPr lang="en-GB" smtClean="0"/>
              <a:t>14/01/2019</a:t>
            </a:fld>
            <a:endParaRPr lang="en-GB" dirty="0"/>
          </a:p>
        </p:txBody>
      </p:sp>
      <p:sp>
        <p:nvSpPr>
          <p:cNvPr id="5" name="Footer Placeholder 4"/>
          <p:cNvSpPr>
            <a:spLocks noGrp="1"/>
          </p:cNvSpPr>
          <p:nvPr>
            <p:ph type="ftr" sz="quarter" idx="11"/>
          </p:nvPr>
        </p:nvSpPr>
        <p:spPr/>
        <p:txBody>
          <a:bodyPr/>
          <a:lstStyle/>
          <a:p>
            <a:pPr rtl="0"/>
            <a:endParaRPr lang="en-GB" noProof="0"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0FF54DE5-C571-48E8-A5BC-B369434E2F44}" type="slidenum">
              <a:rPr lang="en-GB" noProof="0" smtClean="0"/>
              <a:pPr/>
              <a:t>‹#›</a:t>
            </a:fld>
            <a:endParaRPr lang="en-GB" noProof="0"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6856623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FE7D4CD7-5B52-4D1C-A6FB-8D8B929FFCDC}" type="datetime1">
              <a:rPr lang="en-GB" smtClean="0"/>
              <a:t>14/01/2019</a:t>
            </a:fld>
            <a:endParaRPr lang="en-GB" dirty="0"/>
          </a:p>
        </p:txBody>
      </p:sp>
      <p:sp>
        <p:nvSpPr>
          <p:cNvPr id="6" name="Footer Placeholder 5"/>
          <p:cNvSpPr>
            <a:spLocks noGrp="1"/>
          </p:cNvSpPr>
          <p:nvPr>
            <p:ph type="ftr" sz="quarter" idx="11"/>
          </p:nvPr>
        </p:nvSpPr>
        <p:spPr/>
        <p:txBody>
          <a:bodyPr/>
          <a:lstStyle/>
          <a:p>
            <a:pPr rtl="0"/>
            <a:endParaRPr lang="en-GB" noProof="0"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240674757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FE7D4CD7-5B52-4D1C-A6FB-8D8B929FFCDC}" type="datetime1">
              <a:rPr lang="en-GB" smtClean="0"/>
              <a:t>14/01/2019</a:t>
            </a:fld>
            <a:endParaRPr lang="en-GB" dirty="0"/>
          </a:p>
        </p:txBody>
      </p:sp>
      <p:sp>
        <p:nvSpPr>
          <p:cNvPr id="6" name="Footer Placeholder 5"/>
          <p:cNvSpPr>
            <a:spLocks noGrp="1"/>
          </p:cNvSpPr>
          <p:nvPr>
            <p:ph type="ftr" sz="quarter" idx="11"/>
          </p:nvPr>
        </p:nvSpPr>
        <p:spPr/>
        <p:txBody>
          <a:bodyPr/>
          <a:lstStyle/>
          <a:p>
            <a:pPr rtl="0"/>
            <a:endParaRPr lang="en-GB" noProof="0"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0FF54DE5-C571-48E8-A5BC-B369434E2F44}" type="slidenum">
              <a:rPr lang="en-GB" noProof="0" smtClean="0"/>
              <a:pPr/>
              <a:t>‹#›</a:t>
            </a:fld>
            <a:endParaRPr lang="en-GB" noProof="0"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9209902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FE7D4CD7-5B52-4D1C-A6FB-8D8B929FFCDC}" type="datetime1">
              <a:rPr lang="en-GB" smtClean="0"/>
              <a:t>14/01/2019</a:t>
            </a:fld>
            <a:endParaRPr lang="en-GB" dirty="0"/>
          </a:p>
        </p:txBody>
      </p:sp>
      <p:sp>
        <p:nvSpPr>
          <p:cNvPr id="6" name="Footer Placeholder 5"/>
          <p:cNvSpPr>
            <a:spLocks noGrp="1"/>
          </p:cNvSpPr>
          <p:nvPr>
            <p:ph type="ftr" sz="quarter" idx="11"/>
          </p:nvPr>
        </p:nvSpPr>
        <p:spPr/>
        <p:txBody>
          <a:bodyPr/>
          <a:lstStyle/>
          <a:p>
            <a:pPr rtl="0"/>
            <a:endParaRPr lang="en-GB" noProof="0"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232873571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7D4CD7-5B52-4D1C-A6FB-8D8B929FFCDC}" type="datetime1">
              <a:rPr lang="en-GB" smtClean="0"/>
              <a:t>14/01/2019</a:t>
            </a:fld>
            <a:endParaRPr lang="en-GB" dirty="0"/>
          </a:p>
        </p:txBody>
      </p:sp>
      <p:sp>
        <p:nvSpPr>
          <p:cNvPr id="5" name="Footer Placeholder 4"/>
          <p:cNvSpPr>
            <a:spLocks noGrp="1"/>
          </p:cNvSpPr>
          <p:nvPr>
            <p:ph type="ftr" sz="quarter" idx="11"/>
          </p:nvPr>
        </p:nvSpPr>
        <p:spPr/>
        <p:txBody>
          <a:bodyPr/>
          <a:lstStyle/>
          <a:p>
            <a:pPr rtl="0"/>
            <a:endParaRPr lang="en-GB" noProof="0"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61451040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7D4CD7-5B52-4D1C-A6FB-8D8B929FFCDC}" type="datetime1">
              <a:rPr lang="en-GB" smtClean="0"/>
              <a:t>14/01/2019</a:t>
            </a:fld>
            <a:endParaRPr lang="en-GB" dirty="0"/>
          </a:p>
        </p:txBody>
      </p:sp>
      <p:sp>
        <p:nvSpPr>
          <p:cNvPr id="5" name="Footer Placeholder 4"/>
          <p:cNvSpPr>
            <a:spLocks noGrp="1"/>
          </p:cNvSpPr>
          <p:nvPr>
            <p:ph type="ftr" sz="quarter" idx="11"/>
          </p:nvPr>
        </p:nvSpPr>
        <p:spPr/>
        <p:txBody>
          <a:bodyPr/>
          <a:lstStyle/>
          <a:p>
            <a:pPr rtl="0"/>
            <a:endParaRPr lang="en-GB" noProof="0"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277585416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8"/>
            <a:ext cx="5734051" cy="2219691"/>
          </a:xfrm>
        </p:spPr>
        <p:txBody>
          <a:bodyPr rtlCol="0" anchor="ctr">
            <a:normAutofit/>
          </a:bodyPr>
          <a:lstStyle>
            <a:lvl1pPr algn="l">
              <a:defRPr sz="2475" cap="all" baseline="0"/>
            </a:lvl1pPr>
          </a:lstStyle>
          <a:p>
            <a:pPr rtl="0"/>
            <a:r>
              <a:rPr lang="en-GB" noProof="0" dirty="0"/>
              <a:t>Click to edit Master title style</a:t>
            </a:r>
          </a:p>
        </p:txBody>
      </p:sp>
      <p:sp>
        <p:nvSpPr>
          <p:cNvPr id="11" name="Picture Placeholder 10" title="An empty placeholder to add an image. Click on the placeholder and select the image that you wish to add"/>
          <p:cNvSpPr>
            <a:spLocks noGrp="1"/>
          </p:cNvSpPr>
          <p:nvPr>
            <p:ph type="pic" sz="quarter" idx="13"/>
          </p:nvPr>
        </p:nvSpPr>
        <p:spPr>
          <a:xfrm>
            <a:off x="6981066" y="1310656"/>
            <a:ext cx="5210937" cy="4208604"/>
          </a:xfrm>
          <a:solidFill>
            <a:schemeClr val="tx1">
              <a:lumMod val="20000"/>
              <a:lumOff val="80000"/>
            </a:schemeClr>
          </a:solidFill>
        </p:spPr>
        <p:txBody>
          <a:bodyPr tIns="1005840" rtlCol="0"/>
          <a:lstStyle>
            <a:lvl1pPr marL="0" indent="0" algn="ctr">
              <a:buNone/>
              <a:defRPr/>
            </a:lvl1pPr>
          </a:lstStyle>
          <a:p>
            <a:pPr rtl="0"/>
            <a:endParaRPr lang="en-GB" noProof="0" dirty="0"/>
          </a:p>
        </p:txBody>
      </p:sp>
      <p:sp>
        <p:nvSpPr>
          <p:cNvPr id="3" name="Subtitle 2"/>
          <p:cNvSpPr>
            <a:spLocks noGrp="1"/>
          </p:cNvSpPr>
          <p:nvPr>
            <p:ph type="subTitle" idx="1"/>
          </p:nvPr>
        </p:nvSpPr>
        <p:spPr>
          <a:xfrm>
            <a:off x="1104900" y="4511788"/>
            <a:ext cx="5734051" cy="955565"/>
          </a:xfrm>
        </p:spPr>
        <p:txBody>
          <a:bodyPr rtlCol="0">
            <a:normAutofit/>
          </a:bodyPr>
          <a:lstStyle>
            <a:lvl1pPr marL="0" indent="0" algn="l">
              <a:spcBef>
                <a:spcPts val="0"/>
              </a:spcBef>
              <a:buNone/>
              <a:defRPr sz="1013"/>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pPr rtl="0"/>
            <a:r>
              <a:rPr lang="en-GB" noProof="0" dirty="0"/>
              <a:t>Click to edit Master subtitle style</a:t>
            </a:r>
          </a:p>
        </p:txBody>
      </p:sp>
    </p:spTree>
    <p:extLst>
      <p:ext uri="{BB962C8B-B14F-4D97-AF65-F5344CB8AC3E}">
        <p14:creationId xmlns:p14="http://schemas.microsoft.com/office/powerpoint/2010/main" val="306961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7D4CD7-5B52-4D1C-A6FB-8D8B929FFCDC}" type="datetime1">
              <a:rPr lang="en-GB" smtClean="0"/>
              <a:t>14/01/2019</a:t>
            </a:fld>
            <a:endParaRPr lang="en-GB" dirty="0"/>
          </a:p>
        </p:txBody>
      </p:sp>
      <p:sp>
        <p:nvSpPr>
          <p:cNvPr id="5" name="Footer Placeholder 4"/>
          <p:cNvSpPr>
            <a:spLocks noGrp="1"/>
          </p:cNvSpPr>
          <p:nvPr>
            <p:ph type="ftr" sz="quarter" idx="11"/>
          </p:nvPr>
        </p:nvSpPr>
        <p:spPr/>
        <p:txBody>
          <a:bodyPr/>
          <a:lstStyle/>
          <a:p>
            <a:pPr rtl="0"/>
            <a:endParaRPr lang="en-GB" noProof="0"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296727805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13470D-0CC9-407E-8FB9-6F920D1CE75D}" type="datetime1">
              <a:rPr lang="en-GB" smtClean="0"/>
              <a:t>14/01/2019</a:t>
            </a:fld>
            <a:endParaRPr lang="en-GB" dirty="0"/>
          </a:p>
        </p:txBody>
      </p:sp>
      <p:sp>
        <p:nvSpPr>
          <p:cNvPr id="5" name="Footer Placeholder 4"/>
          <p:cNvSpPr>
            <a:spLocks noGrp="1"/>
          </p:cNvSpPr>
          <p:nvPr>
            <p:ph type="ftr" sz="quarter" idx="11"/>
          </p:nvPr>
        </p:nvSpPr>
        <p:spPr/>
        <p:txBody>
          <a:bodyPr/>
          <a:lstStyle/>
          <a:p>
            <a:pPr rtl="0"/>
            <a:endParaRPr lang="en-GB" noProof="0"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0FF54DE5-C571-48E8-A5BC-B369434E2F44}" type="slidenum">
              <a:rPr lang="en-GB" noProof="0" smtClean="0"/>
              <a:t>‹#›</a:t>
            </a:fld>
            <a:endParaRPr lang="en-GB" noProof="0" dirty="0"/>
          </a:p>
        </p:txBody>
      </p:sp>
    </p:spTree>
    <p:extLst>
      <p:ext uri="{BB962C8B-B14F-4D97-AF65-F5344CB8AC3E}">
        <p14:creationId xmlns:p14="http://schemas.microsoft.com/office/powerpoint/2010/main" val="3983059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7D4CD7-5B52-4D1C-A6FB-8D8B929FFCDC}" type="datetime1">
              <a:rPr lang="en-GB" smtClean="0"/>
              <a:t>14/01/2019</a:t>
            </a:fld>
            <a:endParaRPr lang="en-GB" dirty="0"/>
          </a:p>
        </p:txBody>
      </p:sp>
      <p:sp>
        <p:nvSpPr>
          <p:cNvPr id="6" name="Footer Placeholder 5"/>
          <p:cNvSpPr>
            <a:spLocks noGrp="1"/>
          </p:cNvSpPr>
          <p:nvPr>
            <p:ph type="ftr" sz="quarter" idx="11"/>
          </p:nvPr>
        </p:nvSpPr>
        <p:spPr/>
        <p:txBody>
          <a:bodyPr/>
          <a:lstStyle/>
          <a:p>
            <a:pPr rtl="0"/>
            <a:endParaRPr lang="en-GB" noProof="0"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274170563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7D4CD7-5B52-4D1C-A6FB-8D8B929FFCDC}" type="datetime1">
              <a:rPr lang="en-GB" smtClean="0"/>
              <a:t>14/01/2019</a:t>
            </a:fld>
            <a:endParaRPr lang="en-GB" dirty="0"/>
          </a:p>
        </p:txBody>
      </p:sp>
      <p:sp>
        <p:nvSpPr>
          <p:cNvPr id="8" name="Footer Placeholder 7"/>
          <p:cNvSpPr>
            <a:spLocks noGrp="1"/>
          </p:cNvSpPr>
          <p:nvPr>
            <p:ph type="ftr" sz="quarter" idx="11"/>
          </p:nvPr>
        </p:nvSpPr>
        <p:spPr/>
        <p:txBody>
          <a:bodyPr/>
          <a:lstStyle/>
          <a:p>
            <a:pPr rtl="0"/>
            <a:endParaRPr lang="en-GB" noProof="0"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95136407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rtl="0"/>
            <a:fld id="{344768E0-5BD1-495B-B39D-271C32B8DDBD}" type="datetime1">
              <a:rPr lang="en-GB" noProof="0" smtClean="0"/>
              <a:t>14/01/2019</a:t>
            </a:fld>
            <a:endParaRPr lang="en-GB" noProof="0" dirty="0"/>
          </a:p>
        </p:txBody>
      </p:sp>
      <p:sp>
        <p:nvSpPr>
          <p:cNvPr id="4" name="Footer Placeholder 3"/>
          <p:cNvSpPr>
            <a:spLocks noGrp="1"/>
          </p:cNvSpPr>
          <p:nvPr>
            <p:ph type="ftr" sz="quarter" idx="11"/>
          </p:nvPr>
        </p:nvSpPr>
        <p:spPr/>
        <p:txBody>
          <a:bodyPr/>
          <a:lstStyle/>
          <a:p>
            <a:pPr rtl="0"/>
            <a:endParaRPr lang="en-GB" noProof="0"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rtl="0"/>
            <a:fld id="{0FF54DE5-C571-48E8-A5BC-B369434E2F44}" type="slidenum">
              <a:rPr lang="en-GB" noProof="0" smtClean="0"/>
              <a:t>‹#›</a:t>
            </a:fld>
            <a:endParaRPr lang="en-GB" noProof="0" dirty="0"/>
          </a:p>
        </p:txBody>
      </p:sp>
    </p:spTree>
    <p:extLst>
      <p:ext uri="{BB962C8B-B14F-4D97-AF65-F5344CB8AC3E}">
        <p14:creationId xmlns:p14="http://schemas.microsoft.com/office/powerpoint/2010/main" val="3340426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70AEE2FE-A051-4169-B7C7-FFA977EF0F23}" type="datetime1">
              <a:rPr lang="en-GB" noProof="0" smtClean="0"/>
              <a:t>14/01/2019</a:t>
            </a:fld>
            <a:endParaRPr lang="en-GB" noProof="0" dirty="0"/>
          </a:p>
        </p:txBody>
      </p:sp>
      <p:sp>
        <p:nvSpPr>
          <p:cNvPr id="3" name="Footer Placeholder 2"/>
          <p:cNvSpPr>
            <a:spLocks noGrp="1"/>
          </p:cNvSpPr>
          <p:nvPr>
            <p:ph type="ftr" sz="quarter" idx="11"/>
          </p:nvPr>
        </p:nvSpPr>
        <p:spPr/>
        <p:txBody>
          <a:bodyPr/>
          <a:lstStyle/>
          <a:p>
            <a:pPr rtl="0"/>
            <a:endParaRPr lang="en-GB" noProof="0"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rtl="0"/>
            <a:fld id="{0FF54DE5-C571-48E8-A5BC-B369434E2F44}" type="slidenum">
              <a:rPr lang="en-GB" noProof="0" smtClean="0"/>
              <a:t>‹#›</a:t>
            </a:fld>
            <a:endParaRPr lang="en-GB" noProof="0" dirty="0"/>
          </a:p>
        </p:txBody>
      </p:sp>
    </p:spTree>
    <p:extLst>
      <p:ext uri="{BB962C8B-B14F-4D97-AF65-F5344CB8AC3E}">
        <p14:creationId xmlns:p14="http://schemas.microsoft.com/office/powerpoint/2010/main" val="278396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E7D4CD7-5B52-4D1C-A6FB-8D8B929FFCDC}" type="datetime1">
              <a:rPr lang="en-GB" smtClean="0"/>
              <a:t>14/01/2019</a:t>
            </a:fld>
            <a:endParaRPr lang="en-GB" dirty="0"/>
          </a:p>
        </p:txBody>
      </p:sp>
      <p:sp>
        <p:nvSpPr>
          <p:cNvPr id="6" name="Footer Placeholder 5"/>
          <p:cNvSpPr>
            <a:spLocks noGrp="1"/>
          </p:cNvSpPr>
          <p:nvPr>
            <p:ph type="ftr" sz="quarter" idx="11"/>
          </p:nvPr>
        </p:nvSpPr>
        <p:spPr/>
        <p:txBody>
          <a:bodyPr/>
          <a:lstStyle/>
          <a:p>
            <a:pPr rtl="0"/>
            <a:endParaRPr lang="en-GB" noProof="0"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190808833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E7D4CD7-5B52-4D1C-A6FB-8D8B929FFCDC}" type="datetime1">
              <a:rPr lang="en-GB" smtClean="0"/>
              <a:t>14/01/2019</a:t>
            </a:fld>
            <a:endParaRPr lang="en-GB" dirty="0"/>
          </a:p>
        </p:txBody>
      </p:sp>
      <p:sp>
        <p:nvSpPr>
          <p:cNvPr id="6" name="Footer Placeholder 5"/>
          <p:cNvSpPr>
            <a:spLocks noGrp="1"/>
          </p:cNvSpPr>
          <p:nvPr>
            <p:ph type="ftr" sz="quarter" idx="11"/>
          </p:nvPr>
        </p:nvSpPr>
        <p:spPr/>
        <p:txBody>
          <a:bodyPr/>
          <a:lstStyle/>
          <a:p>
            <a:pPr rtl="0"/>
            <a:endParaRPr lang="en-GB" noProof="0"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53452008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E7D4CD7-5B52-4D1C-A6FB-8D8B929FFCDC}" type="datetime1">
              <a:rPr lang="en-GB" smtClean="0"/>
              <a:t>14/01/2019</a:t>
            </a:fld>
            <a:endParaRPr lang="en-GB"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en-GB" noProof="0"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2510020700"/>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 id="2147484091" r:id="rId13"/>
    <p:sldLayoutId id="2147484092" r:id="rId14"/>
    <p:sldLayoutId id="2147484093" r:id="rId15"/>
    <p:sldLayoutId id="2147484094" r:id="rId16"/>
    <p:sldLayoutId id="2147484095" r:id="rId17"/>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userDrawn="1">
          <p15:clr>
            <a:srgbClr val="F26B43"/>
          </p15:clr>
        </p15:guide>
        <p15:guide id="2" pos="6984" userDrawn="1">
          <p15:clr>
            <a:srgbClr val="F26B43"/>
          </p15:clr>
        </p15:guide>
        <p15:guide id="3" orient="horz" pos="1008" userDrawn="1">
          <p15:clr>
            <a:srgbClr val="F26B43"/>
          </p15:clr>
        </p15:guide>
        <p15:guide id="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angela.hensley@stjohns.k12.fl.us"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mailto:michelle.kisch@stjohns.k12.fl.us"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tippinj@stjohns.k12.fl.us"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Jaime.combs@stjohns.k12.fl.us"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8.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4.png"/><Relationship Id="rId7" Type="http://schemas.openxmlformats.org/officeDocument/2006/relationships/image" Target="../media/image46.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5.jpeg"/><Relationship Id="rId5" Type="http://schemas.openxmlformats.org/officeDocument/2006/relationships/image" Target="../media/image43.png"/><Relationship Id="rId10" Type="http://schemas.openxmlformats.org/officeDocument/2006/relationships/image" Target="../media/image49.jpeg"/><Relationship Id="rId4" Type="http://schemas.openxmlformats.org/officeDocument/2006/relationships/oleObject" Target="../embeddings/oleObject2.bin"/><Relationship Id="rId9" Type="http://schemas.openxmlformats.org/officeDocument/2006/relationships/image" Target="../media/image48.jpeg"/></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stjohns.k12.fl.us/academies"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mailto:christine.danner@stjohns.k12.fl.us"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mailto:Katie.maltby@stjohns.k12.fl.us"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linda.krepp@stjohns.k12.fl.us"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rtlCol="0" anchor="ctr">
            <a:normAutofit/>
          </a:bodyPr>
          <a:lstStyle/>
          <a:p>
            <a:pPr algn="ctr" rtl="0"/>
            <a:r>
              <a:rPr lang="en-GB" sz="3200" dirty="0">
                <a:latin typeface="Arial Black" panose="020B0A04020102020204" pitchFamily="34" charset="0"/>
              </a:rPr>
              <a:t>Time to think about </a:t>
            </a:r>
            <a:br>
              <a:rPr lang="en-GB" sz="3200" dirty="0">
                <a:latin typeface="Arial Black" panose="020B0A04020102020204" pitchFamily="34" charset="0"/>
              </a:rPr>
            </a:br>
            <a:r>
              <a:rPr lang="en-GB" sz="3200" dirty="0">
                <a:latin typeface="Arial Black" panose="020B0A04020102020204" pitchFamily="34" charset="0"/>
              </a:rPr>
              <a:t>high school</a:t>
            </a:r>
          </a:p>
        </p:txBody>
      </p:sp>
      <p:pic>
        <p:nvPicPr>
          <p:cNvPr id="3" name="Picture Placeholder 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700" b="6700"/>
          <a:stretch>
            <a:fillRect/>
          </a:stretch>
        </p:blipFill>
        <p:spPr/>
      </p:pic>
    </p:spTree>
    <p:extLst>
      <p:ext uri="{BB962C8B-B14F-4D97-AF65-F5344CB8AC3E}">
        <p14:creationId xmlns:p14="http://schemas.microsoft.com/office/powerpoint/2010/main" val="1861666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5989" y="1718578"/>
            <a:ext cx="5586509" cy="4493538"/>
          </a:xfrm>
          <a:prstGeom prst="rect">
            <a:avLst/>
          </a:prstGeom>
        </p:spPr>
        <p:txBody>
          <a:bodyPr wrap="square">
            <a:spAutoFit/>
          </a:bodyPr>
          <a:lstStyle/>
          <a:p>
            <a:pPr marL="257175" indent="-257175" defTabSz="514350">
              <a:buFont typeface="Arial" panose="020B0604020202020204" pitchFamily="34" charset="0"/>
              <a:buChar char="•"/>
              <a:defRPr/>
            </a:pPr>
            <a:r>
              <a:rPr lang="en-US" sz="2200" dirty="0">
                <a:solidFill>
                  <a:srgbClr val="514843"/>
                </a:solidFill>
                <a:latin typeface="Euphemia"/>
              </a:rPr>
              <a:t>Academy of Engineering and Environmental Sciences</a:t>
            </a:r>
          </a:p>
          <a:p>
            <a:pPr marL="514350" lvl="1" indent="-257175" defTabSz="514350">
              <a:buFont typeface="Courier New" panose="02070309020205020404" pitchFamily="49" charset="0"/>
              <a:buChar char="o"/>
              <a:defRPr/>
            </a:pPr>
            <a:r>
              <a:rPr lang="en-US" sz="2200" dirty="0">
                <a:solidFill>
                  <a:srgbClr val="514843"/>
                </a:solidFill>
                <a:latin typeface="Euphemia"/>
              </a:rPr>
              <a:t>Engineering</a:t>
            </a:r>
          </a:p>
          <a:p>
            <a:pPr marL="514350" lvl="1" indent="-257175" defTabSz="514350">
              <a:buFont typeface="Courier New" panose="02070309020205020404" pitchFamily="49" charset="0"/>
              <a:buChar char="o"/>
              <a:defRPr/>
            </a:pPr>
            <a:r>
              <a:rPr lang="en-US" sz="2200" dirty="0">
                <a:solidFill>
                  <a:srgbClr val="514843"/>
                </a:solidFill>
                <a:latin typeface="Euphemia"/>
              </a:rPr>
              <a:t>Environmental Science</a:t>
            </a:r>
          </a:p>
          <a:p>
            <a:pPr marL="257175" indent="-257175" defTabSz="514350">
              <a:buFont typeface="Arial" panose="020B0604020202020204" pitchFamily="34" charset="0"/>
              <a:buChar char="•"/>
              <a:defRPr/>
            </a:pPr>
            <a:r>
              <a:rPr lang="en-US" sz="2200" dirty="0">
                <a:solidFill>
                  <a:srgbClr val="514843"/>
                </a:solidFill>
                <a:latin typeface="Euphemia"/>
              </a:rPr>
              <a:t>Academy of Emerging Technology</a:t>
            </a:r>
          </a:p>
          <a:p>
            <a:pPr marL="514350" lvl="1" indent="-257175" defTabSz="514350">
              <a:buFont typeface="Courier New" panose="02070309020205020404" pitchFamily="49" charset="0"/>
              <a:buChar char="o"/>
              <a:defRPr/>
            </a:pPr>
            <a:r>
              <a:rPr lang="en-US" sz="2200" dirty="0">
                <a:solidFill>
                  <a:srgbClr val="514843"/>
                </a:solidFill>
                <a:latin typeface="Euphemia"/>
              </a:rPr>
              <a:t>Digital Media Technology</a:t>
            </a:r>
          </a:p>
          <a:p>
            <a:pPr marL="514350" lvl="1" indent="-257175" defTabSz="514350">
              <a:buFont typeface="Courier New" panose="02070309020205020404" pitchFamily="49" charset="0"/>
              <a:buChar char="o"/>
              <a:defRPr/>
            </a:pPr>
            <a:r>
              <a:rPr lang="en-US" sz="2200" dirty="0">
                <a:solidFill>
                  <a:srgbClr val="514843"/>
                </a:solidFill>
                <a:latin typeface="Euphemia"/>
              </a:rPr>
              <a:t>Cybersecurity</a:t>
            </a:r>
          </a:p>
          <a:p>
            <a:pPr defTabSz="514350">
              <a:defRPr/>
            </a:pPr>
            <a:endParaRPr lang="en-US" sz="2200" dirty="0">
              <a:solidFill>
                <a:srgbClr val="514843"/>
              </a:solidFill>
              <a:latin typeface="Euphemia"/>
            </a:endParaRPr>
          </a:p>
          <a:p>
            <a:pPr defTabSz="514350">
              <a:defRPr/>
            </a:pPr>
            <a:endParaRPr lang="en-US" sz="2200" dirty="0">
              <a:solidFill>
                <a:srgbClr val="514843"/>
              </a:solidFill>
              <a:latin typeface="Euphemia"/>
            </a:endParaRPr>
          </a:p>
          <a:p>
            <a:pPr defTabSz="514350">
              <a:defRPr/>
            </a:pPr>
            <a:endParaRPr lang="en-US" sz="2200" dirty="0">
              <a:solidFill>
                <a:srgbClr val="514843"/>
              </a:solidFill>
              <a:latin typeface="Euphemia"/>
            </a:endParaRPr>
          </a:p>
          <a:p>
            <a:pPr defTabSz="514350">
              <a:defRPr/>
            </a:pPr>
            <a:r>
              <a:rPr lang="en-US" sz="2200" dirty="0">
                <a:solidFill>
                  <a:srgbClr val="514843"/>
                </a:solidFill>
                <a:latin typeface="Euphemia"/>
              </a:rPr>
              <a:t>Career Specialist, Daryl Cullipher</a:t>
            </a:r>
          </a:p>
          <a:p>
            <a:pPr defTabSz="514350">
              <a:defRPr/>
            </a:pPr>
            <a:r>
              <a:rPr lang="en-US" sz="2200" dirty="0">
                <a:solidFill>
                  <a:srgbClr val="514843"/>
                </a:solidFill>
                <a:latin typeface="Euphemia"/>
              </a:rPr>
              <a:t>904-547-7309 or </a:t>
            </a:r>
            <a:r>
              <a:rPr lang="en-US" sz="2200" dirty="0">
                <a:solidFill>
                  <a:srgbClr val="514843"/>
                </a:solidFill>
                <a:latin typeface="Euphemia"/>
                <a:hlinkClick r:id="rId2"/>
              </a:rPr>
              <a:t>daryl.cullipher@stjohns.k12.fl.us</a:t>
            </a:r>
            <a:r>
              <a:rPr lang="en-US" sz="2200" dirty="0">
                <a:solidFill>
                  <a:srgbClr val="514843"/>
                </a:solidFill>
                <a:latin typeface="Euphemia"/>
              </a:rPr>
              <a:t> </a:t>
            </a:r>
          </a:p>
        </p:txBody>
      </p:sp>
      <p:sp>
        <p:nvSpPr>
          <p:cNvPr id="3" name="Title 2"/>
          <p:cNvSpPr>
            <a:spLocks noGrp="1"/>
          </p:cNvSpPr>
          <p:nvPr>
            <p:ph type="title"/>
          </p:nvPr>
        </p:nvSpPr>
        <p:spPr>
          <a:xfrm>
            <a:off x="3148422" y="658042"/>
            <a:ext cx="6383110" cy="728662"/>
          </a:xfrm>
        </p:spPr>
        <p:txBody>
          <a:bodyPr>
            <a:noAutofit/>
          </a:bodyPr>
          <a:lstStyle/>
          <a:p>
            <a:r>
              <a:rPr lang="en-US" sz="3200" dirty="0"/>
              <a:t>Creekside High School</a:t>
            </a:r>
          </a:p>
        </p:txBody>
      </p:sp>
      <p:pic>
        <p:nvPicPr>
          <p:cNvPr id="4" name="Picture 3" descr="Creekside High School (Florida)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329" y="5042262"/>
            <a:ext cx="2210016" cy="1645920"/>
          </a:xfrm>
          <a:prstGeom prst="rect">
            <a:avLst/>
          </a:prstGeom>
        </p:spPr>
      </p:pic>
    </p:spTree>
    <p:extLst>
      <p:ext uri="{BB962C8B-B14F-4D97-AF65-F5344CB8AC3E}">
        <p14:creationId xmlns:p14="http://schemas.microsoft.com/office/powerpoint/2010/main" val="2471826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01836" y="1549622"/>
            <a:ext cx="5642722" cy="4832092"/>
          </a:xfrm>
          <a:prstGeom prst="rect">
            <a:avLst/>
          </a:prstGeom>
        </p:spPr>
        <p:txBody>
          <a:bodyPr wrap="square">
            <a:spAutoFit/>
          </a:bodyPr>
          <a:lstStyle/>
          <a:p>
            <a:pPr marL="257175" indent="-257175" defTabSz="514350">
              <a:buFont typeface="Arial" panose="020B0604020202020204" pitchFamily="34" charset="0"/>
              <a:buChar char="•"/>
              <a:defRPr/>
            </a:pPr>
            <a:r>
              <a:rPr lang="en-US" sz="2200" dirty="0">
                <a:solidFill>
                  <a:srgbClr val="514843"/>
                </a:solidFill>
                <a:latin typeface="Euphemia"/>
              </a:rPr>
              <a:t>Design Academy </a:t>
            </a:r>
          </a:p>
          <a:p>
            <a:pPr marL="514350" lvl="1" indent="-257175" defTabSz="514350">
              <a:buFont typeface="Courier New" panose="02070309020205020404" pitchFamily="49" charset="0"/>
              <a:buChar char="o"/>
              <a:defRPr/>
            </a:pPr>
            <a:r>
              <a:rPr lang="en-US" sz="2200" dirty="0">
                <a:solidFill>
                  <a:srgbClr val="514843"/>
                </a:solidFill>
                <a:latin typeface="Euphemia"/>
              </a:rPr>
              <a:t>Fashion</a:t>
            </a:r>
          </a:p>
          <a:p>
            <a:pPr marL="514350" lvl="1" indent="-257175" defTabSz="514350">
              <a:buFont typeface="Courier New" panose="02070309020205020404" pitchFamily="49" charset="0"/>
              <a:buChar char="o"/>
              <a:defRPr/>
            </a:pPr>
            <a:r>
              <a:rPr lang="en-US" sz="2200" dirty="0">
                <a:solidFill>
                  <a:srgbClr val="514843"/>
                </a:solidFill>
                <a:latin typeface="Euphemia"/>
              </a:rPr>
              <a:t>Interior</a:t>
            </a:r>
          </a:p>
          <a:p>
            <a:pPr marL="514350" lvl="1" indent="-257175" defTabSz="514350">
              <a:buFont typeface="Courier New" panose="02070309020205020404" pitchFamily="49" charset="0"/>
              <a:buChar char="o"/>
              <a:defRPr/>
            </a:pPr>
            <a:r>
              <a:rPr lang="en-US" sz="2200" dirty="0">
                <a:solidFill>
                  <a:srgbClr val="514843"/>
                </a:solidFill>
                <a:latin typeface="Euphemia"/>
              </a:rPr>
              <a:t>Architecture</a:t>
            </a:r>
          </a:p>
          <a:p>
            <a:pPr marL="257175" indent="-257175" defTabSz="514350">
              <a:buFont typeface="Arial" panose="020B0604020202020204" pitchFamily="34" charset="0"/>
              <a:buChar char="•"/>
              <a:defRPr/>
            </a:pPr>
            <a:r>
              <a:rPr lang="en-US" sz="2200" dirty="0">
                <a:solidFill>
                  <a:srgbClr val="514843"/>
                </a:solidFill>
                <a:latin typeface="Euphemia"/>
              </a:rPr>
              <a:t>VyStar Academy of Business &amp; Finance</a:t>
            </a:r>
          </a:p>
          <a:p>
            <a:pPr marL="514350" lvl="1" indent="-257175" defTabSz="514350">
              <a:buFont typeface="Courier New" panose="02070309020205020404" pitchFamily="49" charset="0"/>
              <a:buChar char="o"/>
              <a:defRPr/>
            </a:pPr>
            <a:r>
              <a:rPr lang="en-US" sz="2200" dirty="0">
                <a:solidFill>
                  <a:srgbClr val="514843"/>
                </a:solidFill>
                <a:latin typeface="Euphemia"/>
              </a:rPr>
              <a:t>Finance</a:t>
            </a:r>
          </a:p>
          <a:p>
            <a:pPr marL="514350" lvl="1" indent="-257175" defTabSz="514350">
              <a:buFont typeface="Courier New" panose="02070309020205020404" pitchFamily="49" charset="0"/>
              <a:buChar char="o"/>
              <a:defRPr/>
            </a:pPr>
            <a:r>
              <a:rPr lang="en-US" sz="2200" dirty="0">
                <a:solidFill>
                  <a:srgbClr val="514843"/>
                </a:solidFill>
                <a:latin typeface="Euphemia"/>
              </a:rPr>
              <a:t>Entrepreneurship</a:t>
            </a:r>
          </a:p>
          <a:p>
            <a:pPr marL="257175" indent="-257175" defTabSz="514350">
              <a:buFont typeface="Arial" panose="020B0604020202020204" pitchFamily="34" charset="0"/>
              <a:buChar char="•"/>
              <a:defRPr/>
            </a:pPr>
            <a:r>
              <a:rPr lang="en-US" sz="2200" dirty="0">
                <a:solidFill>
                  <a:srgbClr val="514843"/>
                </a:solidFill>
                <a:latin typeface="Euphemia"/>
              </a:rPr>
              <a:t>Information Technology Academy</a:t>
            </a:r>
          </a:p>
          <a:p>
            <a:pPr marL="257175" indent="-257175" defTabSz="514350">
              <a:buFont typeface="Arial" panose="020B0604020202020204" pitchFamily="34" charset="0"/>
              <a:buChar char="•"/>
              <a:defRPr/>
            </a:pPr>
            <a:r>
              <a:rPr lang="en-US" sz="2200" dirty="0">
                <a:solidFill>
                  <a:srgbClr val="514843"/>
                </a:solidFill>
                <a:latin typeface="Euphemia"/>
              </a:rPr>
              <a:t>Air Force Junior ROTC</a:t>
            </a:r>
          </a:p>
          <a:p>
            <a:pPr defTabSz="514350">
              <a:defRPr/>
            </a:pPr>
            <a:endParaRPr lang="en-US" sz="2200" dirty="0">
              <a:solidFill>
                <a:srgbClr val="514843"/>
              </a:solidFill>
              <a:latin typeface="Euphemia"/>
            </a:endParaRPr>
          </a:p>
          <a:p>
            <a:pPr defTabSz="514350">
              <a:defRPr/>
            </a:pPr>
            <a:endParaRPr lang="en-US" sz="2200" dirty="0">
              <a:solidFill>
                <a:srgbClr val="514843"/>
              </a:solidFill>
              <a:latin typeface="Euphemia"/>
            </a:endParaRPr>
          </a:p>
          <a:p>
            <a:pPr defTabSz="514350">
              <a:defRPr/>
            </a:pPr>
            <a:r>
              <a:rPr lang="en-US" sz="2200" dirty="0">
                <a:solidFill>
                  <a:srgbClr val="514843"/>
                </a:solidFill>
                <a:latin typeface="Euphemia"/>
              </a:rPr>
              <a:t>Career Specialist, Michelle Kisch</a:t>
            </a:r>
          </a:p>
          <a:p>
            <a:pPr defTabSz="514350">
              <a:defRPr/>
            </a:pPr>
            <a:r>
              <a:rPr lang="en-US" sz="2200" dirty="0">
                <a:solidFill>
                  <a:srgbClr val="514843"/>
                </a:solidFill>
                <a:latin typeface="Euphemia"/>
              </a:rPr>
              <a:t>904-547-8380 or </a:t>
            </a:r>
            <a:r>
              <a:rPr lang="en-US" sz="2200" dirty="0">
                <a:solidFill>
                  <a:schemeClr val="accent2"/>
                </a:solidFill>
                <a:latin typeface="Euphemia"/>
                <a:hlinkClick r:id="rId2"/>
              </a:rPr>
              <a:t>michelle.kisch@stjohns.k12.fl.us</a:t>
            </a:r>
            <a:r>
              <a:rPr lang="en-US" sz="2200" dirty="0">
                <a:solidFill>
                  <a:srgbClr val="514843"/>
                </a:solidFill>
                <a:latin typeface="Euphemia"/>
              </a:rPr>
              <a:t> </a:t>
            </a:r>
          </a:p>
        </p:txBody>
      </p:sp>
      <p:sp>
        <p:nvSpPr>
          <p:cNvPr id="3" name="Title 2"/>
          <p:cNvSpPr>
            <a:spLocks noGrp="1"/>
          </p:cNvSpPr>
          <p:nvPr>
            <p:ph type="title"/>
          </p:nvPr>
        </p:nvSpPr>
        <p:spPr>
          <a:xfrm>
            <a:off x="3140579" y="718052"/>
            <a:ext cx="6652210" cy="428624"/>
          </a:xfrm>
        </p:spPr>
        <p:txBody>
          <a:bodyPr>
            <a:noAutofit/>
          </a:bodyPr>
          <a:lstStyle/>
          <a:p>
            <a:r>
              <a:rPr lang="en-US" sz="3200" dirty="0"/>
              <a:t>Bartram Trail High School</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4696" y="5062865"/>
            <a:ext cx="1788416" cy="1645920"/>
          </a:xfrm>
          <a:prstGeom prst="rect">
            <a:avLst/>
          </a:prstGeom>
        </p:spPr>
      </p:pic>
    </p:spTree>
    <p:extLst>
      <p:ext uri="{BB962C8B-B14F-4D97-AF65-F5344CB8AC3E}">
        <p14:creationId xmlns:p14="http://schemas.microsoft.com/office/powerpoint/2010/main" val="94120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9928" y="1653843"/>
            <a:ext cx="5597007" cy="4493538"/>
          </a:xfrm>
          <a:prstGeom prst="rect">
            <a:avLst/>
          </a:prstGeom>
        </p:spPr>
        <p:txBody>
          <a:bodyPr wrap="square">
            <a:spAutoFit/>
          </a:bodyPr>
          <a:lstStyle/>
          <a:p>
            <a:pPr marL="257175" indent="-257175" defTabSz="514350">
              <a:buFont typeface="Arial" panose="020B0604020202020204" pitchFamily="34" charset="0"/>
              <a:buChar char="•"/>
              <a:defRPr/>
            </a:pPr>
            <a:r>
              <a:rPr lang="en-US" sz="2200" dirty="0">
                <a:solidFill>
                  <a:srgbClr val="514843"/>
                </a:solidFill>
                <a:latin typeface="Euphemia"/>
              </a:rPr>
              <a:t>Academy of Biotechnology &amp; Medical Research</a:t>
            </a:r>
          </a:p>
          <a:p>
            <a:pPr marL="257175" indent="-257175" defTabSz="514350">
              <a:buFont typeface="Arial" panose="020B0604020202020204" pitchFamily="34" charset="0"/>
              <a:buChar char="•"/>
              <a:defRPr/>
            </a:pPr>
            <a:r>
              <a:rPr lang="en-US" sz="2200" dirty="0">
                <a:solidFill>
                  <a:srgbClr val="514843"/>
                </a:solidFill>
                <a:latin typeface="Euphemia"/>
              </a:rPr>
              <a:t>Academy of International Business &amp; Marketing</a:t>
            </a:r>
          </a:p>
          <a:p>
            <a:pPr marL="514350" lvl="1" indent="-257175" defTabSz="514350">
              <a:buFont typeface="Courier New" panose="02070309020205020404" pitchFamily="49" charset="0"/>
              <a:buChar char="o"/>
              <a:defRPr/>
            </a:pPr>
            <a:r>
              <a:rPr lang="en-US" sz="2200" dirty="0">
                <a:solidFill>
                  <a:srgbClr val="514843"/>
                </a:solidFill>
                <a:latin typeface="Euphemia"/>
              </a:rPr>
              <a:t>Marketing</a:t>
            </a:r>
          </a:p>
          <a:p>
            <a:pPr marL="514350" lvl="1" indent="-257175" defTabSz="514350">
              <a:buFont typeface="Courier New" panose="02070309020205020404" pitchFamily="49" charset="0"/>
              <a:buChar char="o"/>
              <a:defRPr/>
            </a:pPr>
            <a:r>
              <a:rPr lang="en-US" sz="2200" dirty="0">
                <a:solidFill>
                  <a:srgbClr val="514843"/>
                </a:solidFill>
                <a:latin typeface="Euphemia"/>
              </a:rPr>
              <a:t>Business</a:t>
            </a:r>
          </a:p>
          <a:p>
            <a:pPr marL="257175" indent="-257175" defTabSz="514350">
              <a:buFont typeface="Arial" panose="020B0604020202020204" pitchFamily="34" charset="0"/>
              <a:buChar char="•"/>
              <a:defRPr/>
            </a:pPr>
            <a:r>
              <a:rPr lang="en-US" sz="2200" dirty="0">
                <a:solidFill>
                  <a:srgbClr val="514843"/>
                </a:solidFill>
                <a:latin typeface="Euphemia"/>
              </a:rPr>
              <a:t>Academy of Information Technology </a:t>
            </a:r>
          </a:p>
          <a:p>
            <a:pPr defTabSz="514350">
              <a:defRPr/>
            </a:pPr>
            <a:endParaRPr lang="en-US" sz="2200" dirty="0">
              <a:solidFill>
                <a:srgbClr val="514843"/>
              </a:solidFill>
              <a:latin typeface="Euphemia"/>
            </a:endParaRPr>
          </a:p>
          <a:p>
            <a:pPr defTabSz="514350">
              <a:defRPr/>
            </a:pPr>
            <a:endParaRPr lang="en-US" sz="2200" dirty="0">
              <a:solidFill>
                <a:srgbClr val="514843"/>
              </a:solidFill>
              <a:latin typeface="Euphemia"/>
            </a:endParaRPr>
          </a:p>
          <a:p>
            <a:pPr defTabSz="514350">
              <a:defRPr/>
            </a:pPr>
            <a:endParaRPr lang="en-US" sz="2200" dirty="0">
              <a:solidFill>
                <a:srgbClr val="514843"/>
              </a:solidFill>
              <a:latin typeface="Euphemia"/>
            </a:endParaRPr>
          </a:p>
          <a:p>
            <a:pPr defTabSz="514350">
              <a:defRPr/>
            </a:pPr>
            <a:r>
              <a:rPr lang="en-US" sz="2200" dirty="0">
                <a:solidFill>
                  <a:srgbClr val="514843"/>
                </a:solidFill>
                <a:latin typeface="Euphemia"/>
              </a:rPr>
              <a:t>Career Specialist, Mari Ellen </a:t>
            </a:r>
            <a:r>
              <a:rPr lang="en-US" sz="2200" dirty="0" err="1">
                <a:solidFill>
                  <a:srgbClr val="514843"/>
                </a:solidFill>
                <a:latin typeface="Euphemia"/>
              </a:rPr>
              <a:t>Asplen</a:t>
            </a:r>
            <a:endParaRPr lang="en-US" sz="2200" dirty="0">
              <a:solidFill>
                <a:srgbClr val="514843"/>
              </a:solidFill>
              <a:latin typeface="Euphemia"/>
            </a:endParaRPr>
          </a:p>
          <a:p>
            <a:pPr defTabSz="514350">
              <a:defRPr/>
            </a:pPr>
            <a:r>
              <a:rPr lang="en-US" sz="2200" dirty="0">
                <a:solidFill>
                  <a:srgbClr val="514843"/>
                </a:solidFill>
                <a:latin typeface="Euphemia"/>
              </a:rPr>
              <a:t>904-547-7376 or </a:t>
            </a:r>
            <a:r>
              <a:rPr lang="en-US" sz="2200" dirty="0">
                <a:solidFill>
                  <a:srgbClr val="514843"/>
                </a:solidFill>
                <a:latin typeface="Euphemia"/>
                <a:hlinkClick r:id="rId2"/>
              </a:rPr>
              <a:t>mariellen.asplen@stjohns.k12.fl.us</a:t>
            </a:r>
            <a:endParaRPr lang="en-US" sz="2200" dirty="0">
              <a:solidFill>
                <a:srgbClr val="514843"/>
              </a:solidFill>
              <a:latin typeface="Euphemia"/>
            </a:endParaRPr>
          </a:p>
        </p:txBody>
      </p:sp>
      <p:sp>
        <p:nvSpPr>
          <p:cNvPr id="3" name="Title 2"/>
          <p:cNvSpPr>
            <a:spLocks noGrp="1"/>
          </p:cNvSpPr>
          <p:nvPr>
            <p:ph type="title"/>
          </p:nvPr>
        </p:nvSpPr>
        <p:spPr>
          <a:xfrm>
            <a:off x="3299927" y="651223"/>
            <a:ext cx="6192416" cy="642937"/>
          </a:xfrm>
        </p:spPr>
        <p:txBody>
          <a:bodyPr>
            <a:noAutofit/>
          </a:bodyPr>
          <a:lstStyle/>
          <a:p>
            <a:r>
              <a:rPr lang="en-US" sz="3200" dirty="0"/>
              <a:t>Ponte </a:t>
            </a:r>
            <a:r>
              <a:rPr lang="en-US" sz="3200" dirty="0" err="1"/>
              <a:t>Vedra</a:t>
            </a:r>
            <a:r>
              <a:rPr lang="en-US" sz="3200" dirty="0"/>
              <a:t> High School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2163" y="5087239"/>
            <a:ext cx="1960360" cy="1645920"/>
          </a:xfrm>
          <a:prstGeom prst="rect">
            <a:avLst/>
          </a:prstGeom>
        </p:spPr>
      </p:pic>
    </p:spTree>
    <p:extLst>
      <p:ext uri="{BB962C8B-B14F-4D97-AF65-F5344CB8AC3E}">
        <p14:creationId xmlns:p14="http://schemas.microsoft.com/office/powerpoint/2010/main" val="3937964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16030" y="1963774"/>
            <a:ext cx="8001000" cy="4493538"/>
          </a:xfrm>
          <a:prstGeom prst="rect">
            <a:avLst/>
          </a:prstGeom>
        </p:spPr>
        <p:txBody>
          <a:bodyPr wrap="square">
            <a:spAutoFit/>
          </a:bodyPr>
          <a:lstStyle/>
          <a:p>
            <a:pPr marL="457200" indent="-457200">
              <a:buFont typeface="Arial" panose="020B0604020202020204" pitchFamily="34" charset="0"/>
              <a:buChar char="•"/>
            </a:pPr>
            <a:r>
              <a:rPr lang="en-US" sz="2200" dirty="0">
                <a:solidFill>
                  <a:schemeClr val="tx2">
                    <a:lumMod val="50000"/>
                  </a:schemeClr>
                </a:solidFill>
                <a:latin typeface="Euphemia"/>
              </a:rPr>
              <a:t>Communications Academy </a:t>
            </a:r>
          </a:p>
          <a:p>
            <a:pPr marL="914400" lvl="1" indent="-457200">
              <a:buFont typeface="Arial" panose="020B0604020202020204" pitchFamily="34" charset="0"/>
              <a:buChar char="•"/>
            </a:pPr>
            <a:r>
              <a:rPr lang="en-US" sz="2200" dirty="0">
                <a:solidFill>
                  <a:schemeClr val="tx2">
                    <a:lumMod val="50000"/>
                  </a:schemeClr>
                </a:solidFill>
                <a:latin typeface="Euphemia"/>
              </a:rPr>
              <a:t>TV Production</a:t>
            </a:r>
          </a:p>
          <a:p>
            <a:pPr marL="914400" lvl="1" indent="-457200">
              <a:buFont typeface="Arial" panose="020B0604020202020204" pitchFamily="34" charset="0"/>
              <a:buChar char="•"/>
            </a:pPr>
            <a:r>
              <a:rPr lang="en-US" sz="2200" dirty="0">
                <a:solidFill>
                  <a:schemeClr val="tx2">
                    <a:lumMod val="50000"/>
                  </a:schemeClr>
                </a:solidFill>
                <a:latin typeface="Euphemia"/>
              </a:rPr>
              <a:t>Sports Media</a:t>
            </a:r>
          </a:p>
          <a:p>
            <a:pPr marL="914400" lvl="1" indent="-457200">
              <a:buFont typeface="Arial" panose="020B0604020202020204" pitchFamily="34" charset="0"/>
              <a:buChar char="•"/>
            </a:pPr>
            <a:r>
              <a:rPr lang="en-US" sz="2200" dirty="0">
                <a:solidFill>
                  <a:schemeClr val="tx2">
                    <a:lumMod val="50000"/>
                  </a:schemeClr>
                </a:solidFill>
                <a:latin typeface="Euphemia"/>
              </a:rPr>
              <a:t>Digital Design</a:t>
            </a:r>
          </a:p>
          <a:p>
            <a:pPr marL="457200" indent="-457200">
              <a:buFont typeface="Arial" panose="020B0604020202020204" pitchFamily="34" charset="0"/>
              <a:buChar char="•"/>
            </a:pPr>
            <a:r>
              <a:rPr lang="en-US" sz="2200" dirty="0">
                <a:solidFill>
                  <a:schemeClr val="tx2">
                    <a:lumMod val="50000"/>
                  </a:schemeClr>
                </a:solidFill>
                <a:latin typeface="Euphemia"/>
              </a:rPr>
              <a:t>Stellar Academy of Engineering</a:t>
            </a:r>
          </a:p>
          <a:p>
            <a:pPr marL="457200" indent="-457200">
              <a:buFont typeface="Arial" panose="020B0604020202020204" pitchFamily="34" charset="0"/>
              <a:buChar char="•"/>
            </a:pPr>
            <a:r>
              <a:rPr lang="en-US" sz="2200" dirty="0">
                <a:solidFill>
                  <a:schemeClr val="tx2">
                    <a:lumMod val="50000"/>
                  </a:schemeClr>
                </a:solidFill>
                <a:latin typeface="Euphemia"/>
              </a:rPr>
              <a:t>Academy of Hospitality and Tourism </a:t>
            </a:r>
          </a:p>
          <a:p>
            <a:pPr marL="457200" indent="-457200">
              <a:buFont typeface="Arial" panose="020B0604020202020204" pitchFamily="34" charset="0"/>
              <a:buChar char="•"/>
            </a:pPr>
            <a:r>
              <a:rPr lang="en-US" sz="2200" dirty="0">
                <a:solidFill>
                  <a:schemeClr val="tx2">
                    <a:lumMod val="50000"/>
                  </a:schemeClr>
                </a:solidFill>
                <a:latin typeface="Euphemia"/>
              </a:rPr>
              <a:t>International Baccalaureate (IB)</a:t>
            </a:r>
          </a:p>
          <a:p>
            <a:pPr marL="457200" indent="-457200">
              <a:buFont typeface="Arial" panose="020B0604020202020204" pitchFamily="34" charset="0"/>
              <a:buChar char="•"/>
            </a:pPr>
            <a:r>
              <a:rPr lang="en-US" sz="2200" dirty="0">
                <a:solidFill>
                  <a:schemeClr val="tx2">
                    <a:lumMod val="50000"/>
                  </a:schemeClr>
                </a:solidFill>
                <a:latin typeface="Euphemia"/>
              </a:rPr>
              <a:t>Naval JROTC</a:t>
            </a:r>
          </a:p>
          <a:p>
            <a:pPr marL="457200" indent="-457200">
              <a:buFont typeface="Arial" panose="020B0604020202020204" pitchFamily="34" charset="0"/>
              <a:buChar char="•"/>
            </a:pPr>
            <a:endParaRPr lang="en-US" sz="2200" dirty="0">
              <a:solidFill>
                <a:schemeClr val="tx2">
                  <a:lumMod val="50000"/>
                </a:schemeClr>
              </a:solidFill>
              <a:latin typeface="Euphemia"/>
            </a:endParaRPr>
          </a:p>
          <a:p>
            <a:r>
              <a:rPr lang="en-US" sz="2200" dirty="0">
                <a:solidFill>
                  <a:schemeClr val="tx2">
                    <a:lumMod val="50000"/>
                  </a:schemeClr>
                </a:solidFill>
                <a:latin typeface="Euphemia"/>
              </a:rPr>
              <a:t> 				</a:t>
            </a:r>
          </a:p>
          <a:p>
            <a:r>
              <a:rPr lang="en-US" sz="2200" dirty="0">
                <a:solidFill>
                  <a:schemeClr val="tx2">
                    <a:lumMod val="50000"/>
                  </a:schemeClr>
                </a:solidFill>
                <a:latin typeface="Euphemia"/>
              </a:rPr>
              <a:t>Career Specialist, Jaime Combs </a:t>
            </a:r>
          </a:p>
          <a:p>
            <a:r>
              <a:rPr lang="en-US" sz="2200" dirty="0">
                <a:solidFill>
                  <a:schemeClr val="tx2">
                    <a:lumMod val="50000"/>
                  </a:schemeClr>
                </a:solidFill>
                <a:latin typeface="Euphemia"/>
              </a:rPr>
              <a:t>904-547-8306 or </a:t>
            </a:r>
          </a:p>
          <a:p>
            <a:r>
              <a:rPr lang="en-US" sz="2200" dirty="0">
                <a:solidFill>
                  <a:schemeClr val="accent2"/>
                </a:solidFill>
                <a:latin typeface="Euphemia"/>
                <a:hlinkClick r:id="rId2"/>
              </a:rPr>
              <a:t>jaime.combs@stjohns.k12.fl.us</a:t>
            </a:r>
            <a:endParaRPr lang="en-US" sz="2200" u="sng" dirty="0">
              <a:solidFill>
                <a:schemeClr val="accent1">
                  <a:lumMod val="60000"/>
                  <a:lumOff val="40000"/>
                </a:schemeClr>
              </a:solidFill>
              <a:latin typeface="Euphemia"/>
            </a:endParaRPr>
          </a:p>
        </p:txBody>
      </p:sp>
      <p:sp>
        <p:nvSpPr>
          <p:cNvPr id="2" name="Title 1"/>
          <p:cNvSpPr>
            <a:spLocks noGrp="1"/>
          </p:cNvSpPr>
          <p:nvPr>
            <p:ph type="title"/>
          </p:nvPr>
        </p:nvSpPr>
        <p:spPr>
          <a:xfrm>
            <a:off x="2963334" y="668376"/>
            <a:ext cx="7704667" cy="1295399"/>
          </a:xfrm>
        </p:spPr>
        <p:txBody>
          <a:bodyPr>
            <a:normAutofit/>
          </a:bodyPr>
          <a:lstStyle/>
          <a:p>
            <a:r>
              <a:rPr lang="en-US" sz="3200" dirty="0"/>
              <a:t>Allen D. </a:t>
            </a:r>
            <a:r>
              <a:rPr lang="en-US" sz="3200" dirty="0" err="1"/>
              <a:t>Nease</a:t>
            </a:r>
            <a:r>
              <a:rPr lang="en-US" sz="3200" dirty="0"/>
              <a:t> High School</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1542" y="5008838"/>
            <a:ext cx="1766656" cy="1645920"/>
          </a:xfrm>
          <a:prstGeom prst="rect">
            <a:avLst/>
          </a:prstGeom>
        </p:spPr>
      </p:pic>
    </p:spTree>
    <p:extLst>
      <p:ext uri="{BB962C8B-B14F-4D97-AF65-F5344CB8AC3E}">
        <p14:creationId xmlns:p14="http://schemas.microsoft.com/office/powerpoint/2010/main" val="3436172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1481" y="688014"/>
            <a:ext cx="7024744" cy="1103864"/>
          </a:xfrm>
        </p:spPr>
        <p:txBody>
          <a:bodyPr>
            <a:normAutofit/>
          </a:bodyPr>
          <a:lstStyle/>
          <a:p>
            <a:r>
              <a:rPr lang="en-US" dirty="0"/>
              <a:t>Communications Academy</a:t>
            </a:r>
          </a:p>
        </p:txBody>
      </p:sp>
      <p:sp>
        <p:nvSpPr>
          <p:cNvPr id="3" name="Content Placeholder 2"/>
          <p:cNvSpPr>
            <a:spLocks noGrp="1"/>
          </p:cNvSpPr>
          <p:nvPr>
            <p:ph idx="1"/>
          </p:nvPr>
        </p:nvSpPr>
        <p:spPr>
          <a:xfrm>
            <a:off x="2539706" y="1239946"/>
            <a:ext cx="5605256" cy="5416118"/>
          </a:xfrm>
        </p:spPr>
        <p:txBody>
          <a:bodyPr>
            <a:normAutofit/>
          </a:bodyPr>
          <a:lstStyle/>
          <a:p>
            <a:endParaRPr lang="en-US" sz="2000" b="1" dirty="0"/>
          </a:p>
          <a:p>
            <a:r>
              <a:rPr lang="en-US" sz="2200" dirty="0"/>
              <a:t>Currently over 500 students</a:t>
            </a:r>
          </a:p>
          <a:p>
            <a:r>
              <a:rPr lang="en-US" sz="2200" dirty="0"/>
              <a:t>TV Production News, Sports Media, &amp; Digital Design </a:t>
            </a:r>
          </a:p>
          <a:p>
            <a:r>
              <a:rPr lang="en-US" sz="2200" dirty="0"/>
              <a:t>Produce Wired: our daily, award-winning newscast</a:t>
            </a:r>
          </a:p>
          <a:p>
            <a:r>
              <a:rPr lang="en-US" sz="2200" dirty="0"/>
              <a:t>Learn ESPN-style editing techniques to cut sports highlights</a:t>
            </a:r>
          </a:p>
          <a:p>
            <a:r>
              <a:rPr lang="en-US" sz="2200" dirty="0"/>
              <a:t>Compete nationally at the Student Television Network Convention</a:t>
            </a:r>
          </a:p>
          <a:p>
            <a:r>
              <a:rPr lang="en-US" sz="2200" dirty="0"/>
              <a:t>Digital Design students learn web design, graphic arts principles, and Adobe software</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6558" y="5366160"/>
            <a:ext cx="2205243" cy="1405842"/>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6557" y="1746492"/>
            <a:ext cx="2040144" cy="1530108"/>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9356" y="1"/>
            <a:ext cx="2318644" cy="803952"/>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7685" y="3579428"/>
            <a:ext cx="1978541" cy="148390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76306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650005"/>
            <a:ext cx="7024744" cy="1143000"/>
          </a:xfrm>
        </p:spPr>
        <p:txBody>
          <a:bodyPr>
            <a:normAutofit/>
          </a:bodyPr>
          <a:lstStyle/>
          <a:p>
            <a:r>
              <a:rPr lang="en-US" dirty="0"/>
              <a:t>Communications Academy</a:t>
            </a:r>
          </a:p>
        </p:txBody>
      </p:sp>
      <p:sp>
        <p:nvSpPr>
          <p:cNvPr id="3" name="Content Placeholder 2"/>
          <p:cNvSpPr>
            <a:spLocks noGrp="1"/>
          </p:cNvSpPr>
          <p:nvPr>
            <p:ph idx="1"/>
          </p:nvPr>
        </p:nvSpPr>
        <p:spPr>
          <a:xfrm>
            <a:off x="5348903" y="1601382"/>
            <a:ext cx="4290507" cy="4229548"/>
          </a:xfrm>
        </p:spPr>
        <p:txBody>
          <a:bodyPr>
            <a:noAutofit/>
          </a:bodyPr>
          <a:lstStyle/>
          <a:p>
            <a:r>
              <a:rPr lang="en-US" sz="2400" dirty="0"/>
              <a:t>Guest Speakers and Field Trips through the year (PGA Tour Entertainment, Leonard’s, WJXT Studios)</a:t>
            </a:r>
          </a:p>
          <a:p>
            <a:r>
              <a:rPr lang="en-US" sz="2400" dirty="0"/>
              <a:t>Creative, hands-on learning –create graphic design and video projects in class</a:t>
            </a:r>
          </a:p>
          <a:p>
            <a:r>
              <a:rPr lang="en-US" sz="2400" dirty="0"/>
              <a:t>Earn industry certifications in Photoshop, Illustrator, InDesign, Premiere Pro</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1132" y="5489554"/>
            <a:ext cx="1930400" cy="1216152"/>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3831" y="4164501"/>
            <a:ext cx="1922605" cy="1441954"/>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2825246"/>
            <a:ext cx="1930400" cy="1447800"/>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2000" y="1601382"/>
            <a:ext cx="1879600" cy="1409700"/>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9356" y="1"/>
            <a:ext cx="2318644" cy="803952"/>
          </a:xfrm>
          <a:prstGeom prst="rect">
            <a:avLst/>
          </a:prstGeom>
        </p:spPr>
      </p:pic>
    </p:spTree>
    <p:extLst>
      <p:ext uri="{BB962C8B-B14F-4D97-AF65-F5344CB8AC3E}">
        <p14:creationId xmlns:p14="http://schemas.microsoft.com/office/powerpoint/2010/main" val="2296052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2" y="551315"/>
            <a:ext cx="7704667" cy="1187664"/>
          </a:xfrm>
        </p:spPr>
        <p:txBody>
          <a:bodyPr>
            <a:normAutofit/>
          </a:bodyPr>
          <a:lstStyle/>
          <a:p>
            <a:r>
              <a:rPr lang="en-US" dirty="0"/>
              <a:t>Stellar Academy of Engineering</a:t>
            </a:r>
          </a:p>
        </p:txBody>
      </p:sp>
      <p:sp>
        <p:nvSpPr>
          <p:cNvPr id="3" name="Content Placeholder 2"/>
          <p:cNvSpPr>
            <a:spLocks noGrp="1"/>
          </p:cNvSpPr>
          <p:nvPr>
            <p:ph idx="1"/>
          </p:nvPr>
        </p:nvSpPr>
        <p:spPr>
          <a:xfrm>
            <a:off x="3137101" y="1536920"/>
            <a:ext cx="3962400" cy="4807552"/>
          </a:xfrm>
        </p:spPr>
        <p:txBody>
          <a:bodyPr>
            <a:noAutofit/>
          </a:bodyPr>
          <a:lstStyle/>
          <a:p>
            <a:r>
              <a:rPr lang="en-US" sz="2200" dirty="0"/>
              <a:t>Currently includes over 300 students</a:t>
            </a:r>
          </a:p>
          <a:p>
            <a:r>
              <a:rPr lang="en-US" sz="2200" dirty="0"/>
              <a:t>What makes us unique? You’ll study multiple fields of Engineering in one program: Architectural, Mechanical, Civil, and more</a:t>
            </a:r>
          </a:p>
          <a:p>
            <a:r>
              <a:rPr lang="en-US" sz="2200" dirty="0"/>
              <a:t>We partner with Stellar, a global design and engineering firm to provide unique opportunities and curriculum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1952" y="2366354"/>
            <a:ext cx="1722907" cy="1292180"/>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2263" y="3434872"/>
            <a:ext cx="1729152" cy="1296864"/>
          </a:xfrm>
          <a:prstGeom prst="rect">
            <a:avLst/>
          </a:prstGeom>
          <a:ln>
            <a:noFill/>
          </a:ln>
          <a:effectLst>
            <a:outerShdw blurRad="190500" algn="tl" rotWithShape="0">
              <a:srgbClr val="000000">
                <a:alpha val="70000"/>
              </a:srgbClr>
            </a:outerShdw>
          </a:effectLst>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9501" y="4506481"/>
            <a:ext cx="1722908" cy="1292182"/>
          </a:xfrm>
          <a:prstGeom prst="rect">
            <a:avLst/>
          </a:prstGeom>
          <a:ln>
            <a:noFill/>
          </a:ln>
          <a:effectLst>
            <a:outerShdw blurRad="190500" algn="tl" rotWithShape="0">
              <a:srgbClr val="000000">
                <a:alpha val="70000"/>
              </a:srgbClr>
            </a:outerShdw>
          </a:effec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6386" y="5582405"/>
            <a:ext cx="1820907" cy="1184500"/>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4858" y="1178691"/>
            <a:ext cx="1695832" cy="1408235"/>
          </a:xfrm>
          <a:prstGeom prst="rect">
            <a:avLst/>
          </a:prstGeom>
        </p:spPr>
      </p:pic>
    </p:spTree>
    <p:extLst>
      <p:ext uri="{BB962C8B-B14F-4D97-AF65-F5344CB8AC3E}">
        <p14:creationId xmlns:p14="http://schemas.microsoft.com/office/powerpoint/2010/main" val="93148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333" y="5481166"/>
            <a:ext cx="1717482" cy="1288112"/>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5005" y="5625968"/>
            <a:ext cx="1714966" cy="1143310"/>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3208" y="5481168"/>
            <a:ext cx="1717482" cy="1288111"/>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8694" y="4493871"/>
            <a:ext cx="1717481" cy="1288111"/>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2920155" y="544827"/>
            <a:ext cx="7704667" cy="1050460"/>
          </a:xfrm>
        </p:spPr>
        <p:txBody>
          <a:bodyPr>
            <a:normAutofit/>
          </a:bodyPr>
          <a:lstStyle/>
          <a:p>
            <a:r>
              <a:rPr lang="en-US" dirty="0"/>
              <a:t>Stellar Academy of Engineering</a:t>
            </a:r>
          </a:p>
        </p:txBody>
      </p:sp>
      <p:sp>
        <p:nvSpPr>
          <p:cNvPr id="3" name="Content Placeholder 2"/>
          <p:cNvSpPr>
            <a:spLocks noGrp="1"/>
          </p:cNvSpPr>
          <p:nvPr>
            <p:ph idx="1"/>
          </p:nvPr>
        </p:nvSpPr>
        <p:spPr>
          <a:xfrm>
            <a:off x="3321497" y="1664474"/>
            <a:ext cx="6183911" cy="5193527"/>
          </a:xfrm>
        </p:spPr>
        <p:txBody>
          <a:bodyPr>
            <a:normAutofit/>
          </a:bodyPr>
          <a:lstStyle/>
          <a:p>
            <a:r>
              <a:rPr lang="en-US" sz="2200" dirty="0"/>
              <a:t>Earn a professional certification in AutoCAD, Revit, Inventor before you graduate</a:t>
            </a:r>
          </a:p>
          <a:p>
            <a:r>
              <a:rPr lang="en-US" sz="2200" dirty="0"/>
              <a:t>Field Trips throughout the year (NAS-</a:t>
            </a:r>
            <a:r>
              <a:rPr lang="en-US" sz="2200" dirty="0" err="1"/>
              <a:t>Jax</a:t>
            </a:r>
            <a:r>
              <a:rPr lang="en-US" sz="2200" dirty="0"/>
              <a:t>, Sally Corporation, UNF College) and guest speakers who work in engineering</a:t>
            </a:r>
          </a:p>
          <a:p>
            <a:r>
              <a:rPr lang="en-US" sz="2200" dirty="0"/>
              <a:t>Hands-on, project based learning</a:t>
            </a:r>
          </a:p>
          <a:p>
            <a:endParaRPr lang="en-US" dirty="0" smtClean="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4033" y="1163261"/>
            <a:ext cx="1695832" cy="140823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57850" y="4493871"/>
            <a:ext cx="1652897" cy="123967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37891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1408" y="508315"/>
            <a:ext cx="6195510" cy="907132"/>
          </a:xfrm>
        </p:spPr>
        <p:txBody>
          <a:bodyPr>
            <a:noAutofit/>
          </a:bodyPr>
          <a:lstStyle/>
          <a:p>
            <a:r>
              <a:rPr lang="en-US" dirty="0" smtClean="0"/>
              <a:t>St. Johns County Academy of Hospitality and Tourism</a:t>
            </a:r>
            <a:endParaRPr lang="en-US" dirty="0"/>
          </a:p>
        </p:txBody>
      </p:sp>
      <p:sp>
        <p:nvSpPr>
          <p:cNvPr id="3" name="Content Placeholder 2"/>
          <p:cNvSpPr>
            <a:spLocks noGrp="1"/>
          </p:cNvSpPr>
          <p:nvPr>
            <p:ph idx="1"/>
          </p:nvPr>
        </p:nvSpPr>
        <p:spPr>
          <a:xfrm>
            <a:off x="2935807" y="1936799"/>
            <a:ext cx="7594542" cy="2211323"/>
          </a:xfrm>
        </p:spPr>
        <p:txBody>
          <a:bodyPr>
            <a:noAutofit/>
          </a:bodyPr>
          <a:lstStyle/>
          <a:p>
            <a:r>
              <a:rPr lang="en-US" sz="2200" dirty="0"/>
              <a:t>Over 130 students enrolled</a:t>
            </a:r>
          </a:p>
          <a:p>
            <a:r>
              <a:rPr lang="en-US" sz="2200" dirty="0"/>
              <a:t>Hospitality and tourism is one of the world’s fastest-growing career paths</a:t>
            </a:r>
          </a:p>
          <a:p>
            <a:r>
              <a:rPr lang="en-US" sz="2200" dirty="0"/>
              <a:t>A career in hospitality can include management jobs in a bustling hotel in a big city, a tourist attraction or museum, a city’s visitor bureau, a beachside timeshare resort, a bed and breakfast, a cruise ship, a spa, a restaurant, even an elegant private club</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686077" y="1415448"/>
            <a:ext cx="1844272" cy="788181"/>
          </a:xfrm>
          <a:prstGeom prst="rect">
            <a:avLst/>
          </a:prstGeom>
          <a:noFill/>
          <a:ln>
            <a:noFill/>
          </a:ln>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7554" y="5299643"/>
            <a:ext cx="1633499" cy="1225296"/>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5182" y="5590776"/>
            <a:ext cx="1689632" cy="1267224"/>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5808" y="5559595"/>
            <a:ext cx="1635809" cy="1226857"/>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8945" y="5299643"/>
            <a:ext cx="1839093" cy="12252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57776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2045" y="484801"/>
            <a:ext cx="6195510" cy="1143000"/>
          </a:xfrm>
        </p:spPr>
        <p:txBody>
          <a:bodyPr>
            <a:noAutofit/>
          </a:bodyPr>
          <a:lstStyle/>
          <a:p>
            <a:r>
              <a:rPr lang="en-US" dirty="0"/>
              <a:t>St. Johns County Academy of Hospitality and Tourism</a:t>
            </a:r>
          </a:p>
        </p:txBody>
      </p:sp>
      <p:sp>
        <p:nvSpPr>
          <p:cNvPr id="3" name="Content Placeholder 2"/>
          <p:cNvSpPr>
            <a:spLocks noGrp="1"/>
          </p:cNvSpPr>
          <p:nvPr>
            <p:ph idx="1"/>
          </p:nvPr>
        </p:nvSpPr>
        <p:spPr>
          <a:xfrm>
            <a:off x="3167042" y="1848181"/>
            <a:ext cx="4666319" cy="3839834"/>
          </a:xfrm>
        </p:spPr>
        <p:txBody>
          <a:bodyPr>
            <a:normAutofit/>
          </a:bodyPr>
          <a:lstStyle/>
          <a:p>
            <a:r>
              <a:rPr lang="en-US" sz="2200" dirty="0"/>
              <a:t>The Academy focuses on computer, business, and customer service skills, required for a successful career in Hospitality and Tourism.</a:t>
            </a:r>
          </a:p>
          <a:p>
            <a:r>
              <a:rPr lang="en-US" sz="2200" dirty="0"/>
              <a:t>Learn skills in class, see them in action on field trips, utilize them in on-the-job internships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0563" y="5210443"/>
            <a:ext cx="2083776" cy="1562832"/>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0563" y="2513416"/>
            <a:ext cx="2083776" cy="1562832"/>
          </a:xfrm>
          <a:prstGeom prst="rect">
            <a:avLst/>
          </a:prstGeom>
          <a:ln>
            <a:noFill/>
          </a:ln>
          <a:effectLst>
            <a:outerShdw blurRad="190500" algn="tl" rotWithShape="0">
              <a:srgbClr val="000000">
                <a:alpha val="70000"/>
              </a:srgbClr>
            </a:outerShdw>
          </a:effectLst>
        </p:spPr>
      </p:pic>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8703967" y="1406717"/>
            <a:ext cx="1844272" cy="788181"/>
          </a:xfrm>
          <a:prstGeom prst="rect">
            <a:avLst/>
          </a:prstGeom>
          <a:noFill/>
          <a:ln>
            <a:noFill/>
          </a:ln>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7337" y="3953012"/>
            <a:ext cx="2083774" cy="156283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60276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61484" y="792542"/>
            <a:ext cx="7221161" cy="935629"/>
          </a:xfrm>
        </p:spPr>
        <p:txBody>
          <a:bodyPr>
            <a:noAutofit/>
          </a:bodyPr>
          <a:lstStyle/>
          <a:p>
            <a:r>
              <a:rPr lang="en-US" sz="4400" dirty="0"/>
              <a:t>What is an Academy?</a:t>
            </a:r>
          </a:p>
        </p:txBody>
      </p:sp>
      <p:sp>
        <p:nvSpPr>
          <p:cNvPr id="2" name="Content Placeholder 1"/>
          <p:cNvSpPr>
            <a:spLocks noGrp="1"/>
          </p:cNvSpPr>
          <p:nvPr>
            <p:ph idx="1"/>
          </p:nvPr>
        </p:nvSpPr>
        <p:spPr>
          <a:xfrm>
            <a:off x="3061483" y="1959404"/>
            <a:ext cx="7038432" cy="3800133"/>
          </a:xfrm>
        </p:spPr>
        <p:txBody>
          <a:bodyPr>
            <a:normAutofit/>
          </a:bodyPr>
          <a:lstStyle/>
          <a:p>
            <a:r>
              <a:rPr lang="en-US" sz="2400" dirty="0"/>
              <a:t>Focused courses in a specific area</a:t>
            </a:r>
          </a:p>
          <a:p>
            <a:r>
              <a:rPr lang="en-US" sz="2400" dirty="0"/>
              <a:t>A small learning community within the school</a:t>
            </a:r>
          </a:p>
          <a:p>
            <a:r>
              <a:rPr lang="en-US" sz="2400" dirty="0"/>
              <a:t>Real-world experience to prepare you for the jobs of tomorrow</a:t>
            </a:r>
          </a:p>
          <a:p>
            <a:r>
              <a:rPr lang="en-US" sz="2400" dirty="0"/>
              <a:t>Hands-on projects (Project-based learning)</a:t>
            </a:r>
          </a:p>
          <a:p>
            <a:r>
              <a:rPr lang="en-US" sz="2400" dirty="0"/>
              <a:t>Can help you in choosing your college major early</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0426" y="5759536"/>
            <a:ext cx="1657350" cy="985086"/>
          </a:xfrm>
          <a:prstGeom prst="rect">
            <a:avLst/>
          </a:prstGeom>
        </p:spPr>
      </p:pic>
    </p:spTree>
    <p:extLst>
      <p:ext uri="{BB962C8B-B14F-4D97-AF65-F5344CB8AC3E}">
        <p14:creationId xmlns:p14="http://schemas.microsoft.com/office/powerpoint/2010/main" val="838782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9924" y="2680368"/>
            <a:ext cx="6986996" cy="3430633"/>
          </a:xfrm>
        </p:spPr>
        <p:txBody>
          <a:bodyPr>
            <a:noAutofit/>
          </a:bodyPr>
          <a:lstStyle/>
          <a:p>
            <a:r>
              <a:rPr lang="en-US" sz="2400" dirty="0"/>
              <a:t>Nease Pre-IB Program </a:t>
            </a:r>
            <a:r>
              <a:rPr lang="en-US" sz="2400" dirty="0" smtClean="0"/>
              <a:t>in 9</a:t>
            </a:r>
            <a:r>
              <a:rPr lang="en-US" sz="2400" baseline="30000" dirty="0" smtClean="0"/>
              <a:t>th</a:t>
            </a:r>
            <a:r>
              <a:rPr lang="en-US" sz="2400" dirty="0" smtClean="0"/>
              <a:t> </a:t>
            </a:r>
            <a:r>
              <a:rPr lang="en-US" sz="2400" dirty="0"/>
              <a:t>&amp; 10</a:t>
            </a:r>
            <a:r>
              <a:rPr lang="en-US" sz="2400" baseline="30000" dirty="0"/>
              <a:t>th</a:t>
            </a:r>
            <a:r>
              <a:rPr lang="en-US" sz="2400" dirty="0"/>
              <a:t> </a:t>
            </a:r>
            <a:r>
              <a:rPr lang="en-US" sz="2400" dirty="0" smtClean="0"/>
              <a:t>Grade</a:t>
            </a:r>
          </a:p>
          <a:p>
            <a:pPr lvl="1"/>
            <a:r>
              <a:rPr lang="en-US" sz="2000" dirty="0" smtClean="0"/>
              <a:t>Pre-IB </a:t>
            </a:r>
            <a:r>
              <a:rPr lang="en-US" sz="2000" dirty="0"/>
              <a:t>is a course of study that prepares students for the “real” IB Program which is junior and senior years of high school</a:t>
            </a:r>
            <a:r>
              <a:rPr lang="en-US" sz="2000" dirty="0" smtClean="0"/>
              <a:t>.</a:t>
            </a:r>
          </a:p>
          <a:p>
            <a:pPr marL="0" indent="0">
              <a:buNone/>
            </a:pPr>
            <a:endParaRPr lang="en-US" sz="1100" dirty="0"/>
          </a:p>
          <a:p>
            <a:pPr lvl="1"/>
            <a:r>
              <a:rPr lang="en-US" sz="2000" dirty="0" smtClean="0"/>
              <a:t>Pre-IB </a:t>
            </a:r>
            <a:r>
              <a:rPr lang="en-US" sz="2000" dirty="0"/>
              <a:t>courses are a level above honors and require a lot of hard work. </a:t>
            </a:r>
          </a:p>
          <a:p>
            <a:pPr marL="0" indent="0">
              <a:buNone/>
            </a:pPr>
            <a:endParaRPr lang="en-US" sz="1200" dirty="0"/>
          </a:p>
          <a:p>
            <a:pPr lvl="1"/>
            <a:r>
              <a:rPr lang="en-US" sz="2000" dirty="0"/>
              <a:t>Pre-IB is for motivated and hard working students who like school and like to learn.</a:t>
            </a:r>
          </a:p>
        </p:txBody>
      </p:sp>
      <p:sp>
        <p:nvSpPr>
          <p:cNvPr id="4" name="TextBox 3"/>
          <p:cNvSpPr txBox="1"/>
          <p:nvPr/>
        </p:nvSpPr>
        <p:spPr>
          <a:xfrm>
            <a:off x="3049924" y="1924465"/>
            <a:ext cx="3737429" cy="369332"/>
          </a:xfrm>
          <a:prstGeom prst="rect">
            <a:avLst/>
          </a:prstGeom>
          <a:noFill/>
        </p:spPr>
        <p:txBody>
          <a:bodyPr wrap="square" rtlCol="0">
            <a:spAutoFit/>
          </a:bodyPr>
          <a:lstStyle/>
          <a:p>
            <a:r>
              <a:rPr lang="en-US" dirty="0"/>
              <a:t>Mrs. Kennedy, IB Coordinator</a:t>
            </a:r>
          </a:p>
        </p:txBody>
      </p:sp>
      <p:pic>
        <p:nvPicPr>
          <p:cNvPr id="5" name="Picture 2" descr="http://www-nhs.stjohns.k12.fl.us/072C3C61-0118C716.2/IB-Lo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3412" y="1784397"/>
            <a:ext cx="2573508" cy="71506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111221" y="403166"/>
            <a:ext cx="6746240" cy="1200329"/>
          </a:xfrm>
          <a:prstGeom prst="rect">
            <a:avLst/>
          </a:prstGeom>
        </p:spPr>
        <p:txBody>
          <a:bodyPr wrap="square">
            <a:spAutoFit/>
          </a:bodyPr>
          <a:lstStyle/>
          <a:p>
            <a:pPr algn="ctr"/>
            <a:r>
              <a:rPr lang="en-US" sz="3600" dirty="0"/>
              <a:t>International Baccalaureate</a:t>
            </a:r>
            <a:br>
              <a:rPr lang="en-US" sz="3600" dirty="0"/>
            </a:br>
            <a:r>
              <a:rPr lang="en-US" sz="3600" dirty="0"/>
              <a:t>Program </a:t>
            </a:r>
          </a:p>
        </p:txBody>
      </p:sp>
    </p:spTree>
    <p:extLst>
      <p:ext uri="{BB962C8B-B14F-4D97-AF65-F5344CB8AC3E}">
        <p14:creationId xmlns:p14="http://schemas.microsoft.com/office/powerpoint/2010/main" val="406884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024" y="1474033"/>
            <a:ext cx="5778500" cy="1485900"/>
          </a:xfrm>
        </p:spPr>
        <p:txBody>
          <a:bodyPr>
            <a:normAutofit fontScale="90000"/>
          </a:bodyPr>
          <a:lstStyle/>
          <a:p>
            <a:r>
              <a:rPr lang="en-US" sz="2800" dirty="0"/>
              <a:t/>
            </a:r>
            <a:br>
              <a:rPr lang="en-US" sz="2800" dirty="0"/>
            </a:br>
            <a:r>
              <a:rPr lang="en-US" sz="3200" dirty="0"/>
              <a:t>Characteristics of an IB Student</a:t>
            </a:r>
          </a:p>
        </p:txBody>
      </p:sp>
      <p:sp>
        <p:nvSpPr>
          <p:cNvPr id="3" name="Content Placeholder 2"/>
          <p:cNvSpPr>
            <a:spLocks noGrp="1"/>
          </p:cNvSpPr>
          <p:nvPr>
            <p:ph idx="1"/>
          </p:nvPr>
        </p:nvSpPr>
        <p:spPr>
          <a:xfrm>
            <a:off x="3211438" y="2674362"/>
            <a:ext cx="7075855" cy="3961448"/>
          </a:xfrm>
        </p:spPr>
        <p:txBody>
          <a:bodyPr numCol="2">
            <a:noAutofit/>
          </a:bodyPr>
          <a:lstStyle/>
          <a:p>
            <a:r>
              <a:rPr lang="en-US" sz="2000" dirty="0"/>
              <a:t>Motivated		</a:t>
            </a:r>
            <a:endParaRPr lang="en-US" sz="2000" dirty="0" smtClean="0"/>
          </a:p>
          <a:p>
            <a:r>
              <a:rPr lang="en-US" sz="2000" dirty="0" smtClean="0"/>
              <a:t>Dedicated</a:t>
            </a:r>
            <a:endParaRPr lang="en-US" sz="2000" dirty="0"/>
          </a:p>
          <a:p>
            <a:r>
              <a:rPr lang="en-US" sz="2000" dirty="0"/>
              <a:t>Desire to </a:t>
            </a:r>
            <a:r>
              <a:rPr lang="en-US" sz="2000" dirty="0" smtClean="0"/>
              <a:t>Learn</a:t>
            </a:r>
            <a:r>
              <a:rPr lang="en-US" sz="2000" dirty="0"/>
              <a:t>	</a:t>
            </a:r>
            <a:endParaRPr lang="en-US" sz="2000" dirty="0" smtClean="0"/>
          </a:p>
          <a:p>
            <a:r>
              <a:rPr lang="en-US" sz="2000" dirty="0" smtClean="0"/>
              <a:t>Sense </a:t>
            </a:r>
            <a:r>
              <a:rPr lang="en-US" sz="2000" dirty="0"/>
              <a:t>of Responsibility</a:t>
            </a:r>
          </a:p>
          <a:p>
            <a:r>
              <a:rPr lang="en-US" sz="2000" dirty="0"/>
              <a:t>Sense of Humor	</a:t>
            </a:r>
            <a:endParaRPr lang="en-US" sz="2000" dirty="0" smtClean="0"/>
          </a:p>
          <a:p>
            <a:r>
              <a:rPr lang="en-US" sz="2000" dirty="0" smtClean="0"/>
              <a:t>Desire </a:t>
            </a:r>
            <a:r>
              <a:rPr lang="en-US" sz="2000" dirty="0"/>
              <a:t>to Succeed</a:t>
            </a:r>
          </a:p>
          <a:p>
            <a:r>
              <a:rPr lang="en-US" sz="2000" dirty="0"/>
              <a:t>Manage Time </a:t>
            </a:r>
            <a:r>
              <a:rPr lang="en-US" sz="2000" dirty="0" smtClean="0"/>
              <a:t>Wisely</a:t>
            </a:r>
          </a:p>
          <a:p>
            <a:r>
              <a:rPr lang="en-US" sz="2000" dirty="0" smtClean="0"/>
              <a:t>Passionate</a:t>
            </a:r>
            <a:endParaRPr lang="en-US" sz="2000" dirty="0"/>
          </a:p>
          <a:p>
            <a:endParaRPr lang="en-US" sz="2000" dirty="0" smtClean="0"/>
          </a:p>
          <a:p>
            <a:r>
              <a:rPr lang="en-US" sz="2000" dirty="0" smtClean="0"/>
              <a:t>Organized</a:t>
            </a:r>
            <a:endParaRPr lang="en-US" sz="2000" dirty="0"/>
          </a:p>
          <a:p>
            <a:r>
              <a:rPr lang="en-US" sz="2000" dirty="0"/>
              <a:t>Focused		</a:t>
            </a:r>
            <a:endParaRPr lang="en-US" sz="2000" dirty="0" smtClean="0"/>
          </a:p>
          <a:p>
            <a:r>
              <a:rPr lang="en-US" sz="2000" dirty="0" smtClean="0"/>
              <a:t>Open-minded</a:t>
            </a:r>
            <a:endParaRPr lang="en-US" sz="2000" dirty="0"/>
          </a:p>
          <a:p>
            <a:r>
              <a:rPr lang="en-US" sz="2000" dirty="0"/>
              <a:t>Hard Worker	</a:t>
            </a:r>
            <a:endParaRPr lang="en-US" sz="2000" dirty="0" smtClean="0"/>
          </a:p>
          <a:p>
            <a:r>
              <a:rPr lang="en-US" sz="2000" dirty="0" smtClean="0"/>
              <a:t>Strong </a:t>
            </a:r>
            <a:r>
              <a:rPr lang="en-US" sz="2000" dirty="0"/>
              <a:t>in all </a:t>
            </a:r>
            <a:r>
              <a:rPr lang="en-US" sz="2000" dirty="0" smtClean="0"/>
              <a:t>subjects</a:t>
            </a:r>
            <a:endParaRPr lang="en-US" sz="2000" dirty="0"/>
          </a:p>
          <a:p>
            <a:r>
              <a:rPr lang="en-US" sz="2000" dirty="0" smtClean="0"/>
              <a:t>Well-rounded</a:t>
            </a:r>
          </a:p>
          <a:p>
            <a:r>
              <a:rPr lang="en-US" sz="2000" dirty="0" smtClean="0"/>
              <a:t>Multi-Tasker</a:t>
            </a:r>
            <a:endParaRPr lang="en-US" sz="2000" i="1" dirty="0" smtClean="0"/>
          </a:p>
        </p:txBody>
      </p:sp>
      <p:sp>
        <p:nvSpPr>
          <p:cNvPr id="7" name="Rectangle 6"/>
          <p:cNvSpPr/>
          <p:nvPr/>
        </p:nvSpPr>
        <p:spPr>
          <a:xfrm>
            <a:off x="3103154" y="394150"/>
            <a:ext cx="6746240" cy="1200329"/>
          </a:xfrm>
          <a:prstGeom prst="rect">
            <a:avLst/>
          </a:prstGeom>
        </p:spPr>
        <p:txBody>
          <a:bodyPr wrap="square">
            <a:spAutoFit/>
          </a:bodyPr>
          <a:lstStyle/>
          <a:p>
            <a:pPr algn="ctr"/>
            <a:r>
              <a:rPr lang="en-US" sz="3600" dirty="0"/>
              <a:t>International Baccalaureate</a:t>
            </a:r>
            <a:br>
              <a:rPr lang="en-US" sz="3600" dirty="0"/>
            </a:br>
            <a:r>
              <a:rPr lang="en-US" sz="3600" dirty="0"/>
              <a:t>Program </a:t>
            </a:r>
          </a:p>
        </p:txBody>
      </p:sp>
    </p:spTree>
    <p:extLst>
      <p:ext uri="{BB962C8B-B14F-4D97-AF65-F5344CB8AC3E}">
        <p14:creationId xmlns:p14="http://schemas.microsoft.com/office/powerpoint/2010/main" val="4031082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4253" y="467356"/>
            <a:ext cx="6589199" cy="1280890"/>
          </a:xfrm>
        </p:spPr>
        <p:txBody>
          <a:bodyPr>
            <a:normAutofit/>
          </a:bodyPr>
          <a:lstStyle/>
          <a:p>
            <a:pPr algn="ctr"/>
            <a:r>
              <a:rPr lang="en-US" dirty="0" smtClean="0"/>
              <a:t>Typical Schedule for 9</a:t>
            </a:r>
            <a:r>
              <a:rPr lang="en-US" baseline="30000" dirty="0" smtClean="0"/>
              <a:t>th</a:t>
            </a:r>
            <a:r>
              <a:rPr lang="en-US" dirty="0" smtClean="0"/>
              <a:t> Grade Pre-IB Students</a:t>
            </a:r>
            <a:endParaRPr lang="en-US" dirty="0"/>
          </a:p>
        </p:txBody>
      </p:sp>
      <p:sp>
        <p:nvSpPr>
          <p:cNvPr id="4" name="Content Placeholder 3"/>
          <p:cNvSpPr>
            <a:spLocks noGrp="1"/>
          </p:cNvSpPr>
          <p:nvPr>
            <p:ph idx="1"/>
          </p:nvPr>
        </p:nvSpPr>
        <p:spPr>
          <a:xfrm>
            <a:off x="3064253" y="2111829"/>
            <a:ext cx="7704667" cy="3332816"/>
          </a:xfrm>
        </p:spPr>
        <p:txBody>
          <a:bodyPr>
            <a:noAutofit/>
          </a:bodyPr>
          <a:lstStyle/>
          <a:p>
            <a:pPr algn="just"/>
            <a:r>
              <a:rPr lang="en-US" sz="2600" dirty="0"/>
              <a:t>English 1- Pre-IB</a:t>
            </a:r>
          </a:p>
          <a:p>
            <a:pPr algn="just"/>
            <a:r>
              <a:rPr lang="en-US" sz="2600" dirty="0"/>
              <a:t>AP World History</a:t>
            </a:r>
          </a:p>
          <a:p>
            <a:pPr algn="just"/>
            <a:r>
              <a:rPr lang="en-US" sz="2600" dirty="0"/>
              <a:t>Biology 1 – Pre-IB</a:t>
            </a:r>
          </a:p>
          <a:p>
            <a:pPr algn="just"/>
            <a:r>
              <a:rPr lang="en-US" sz="2600" dirty="0"/>
              <a:t>Geometry Honors or Algebra 2 Honors</a:t>
            </a:r>
          </a:p>
          <a:p>
            <a:pPr algn="just"/>
            <a:r>
              <a:rPr lang="en-US" sz="2600" dirty="0"/>
              <a:t>Foreign Language – either French or Spanish</a:t>
            </a:r>
          </a:p>
          <a:p>
            <a:pPr algn="just"/>
            <a:r>
              <a:rPr lang="en-US" sz="2600" dirty="0"/>
              <a:t>2 electives </a:t>
            </a:r>
          </a:p>
        </p:txBody>
      </p:sp>
    </p:spTree>
    <p:extLst>
      <p:ext uri="{BB962C8B-B14F-4D97-AF65-F5344CB8AC3E}">
        <p14:creationId xmlns:p14="http://schemas.microsoft.com/office/powerpoint/2010/main" val="4089451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959" y="676327"/>
            <a:ext cx="5778500" cy="1485900"/>
          </a:xfrm>
        </p:spPr>
        <p:txBody>
          <a:bodyPr>
            <a:normAutofit/>
          </a:bodyPr>
          <a:lstStyle/>
          <a:p>
            <a:r>
              <a:rPr lang="en-US" dirty="0" smtClean="0"/>
              <a:t>Field Trips &amp; Activities</a:t>
            </a:r>
            <a:endParaRPr lang="en-US" dirty="0"/>
          </a:p>
        </p:txBody>
      </p:sp>
      <p:sp>
        <p:nvSpPr>
          <p:cNvPr id="3" name="Content Placeholder 2"/>
          <p:cNvSpPr>
            <a:spLocks noGrp="1"/>
          </p:cNvSpPr>
          <p:nvPr>
            <p:ph idx="1"/>
          </p:nvPr>
        </p:nvSpPr>
        <p:spPr>
          <a:xfrm>
            <a:off x="2758224" y="1851522"/>
            <a:ext cx="7531090" cy="1000607"/>
          </a:xfrm>
        </p:spPr>
        <p:txBody>
          <a:bodyPr numCol="1">
            <a:normAutofit/>
          </a:bodyPr>
          <a:lstStyle/>
          <a:p>
            <a:r>
              <a:rPr lang="en-US" sz="2200" dirty="0"/>
              <a:t>Class Service Projects, New York City, IB Socials and more!</a:t>
            </a:r>
            <a:endParaRPr lang="en-US" sz="2200" i="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6810" y="5074901"/>
            <a:ext cx="2276203" cy="170715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6375" y="2793564"/>
            <a:ext cx="2608000" cy="1947947"/>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7117" t="-2339" r="32883" b="8589"/>
          <a:stretch/>
        </p:blipFill>
        <p:spPr>
          <a:xfrm rot="5400000">
            <a:off x="8233673" y="4623378"/>
            <a:ext cx="1827237" cy="228404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2872" y="2944866"/>
            <a:ext cx="2542554" cy="1906916"/>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0119" y="4114800"/>
            <a:ext cx="1698794" cy="19202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6780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0495" y="597366"/>
            <a:ext cx="5778500" cy="971549"/>
          </a:xfrm>
        </p:spPr>
        <p:txBody>
          <a:bodyPr>
            <a:normAutofit/>
          </a:bodyPr>
          <a:lstStyle/>
          <a:p>
            <a:r>
              <a:rPr lang="en-US" dirty="0" smtClean="0"/>
              <a:t>Navy JROTC</a:t>
            </a:r>
            <a:endParaRPr lang="en-US" dirty="0"/>
          </a:p>
        </p:txBody>
      </p:sp>
      <p:sp>
        <p:nvSpPr>
          <p:cNvPr id="3" name="Content Placeholder 2"/>
          <p:cNvSpPr>
            <a:spLocks noGrp="1"/>
          </p:cNvSpPr>
          <p:nvPr>
            <p:ph idx="1"/>
          </p:nvPr>
        </p:nvSpPr>
        <p:spPr>
          <a:xfrm>
            <a:off x="3554103" y="2277991"/>
            <a:ext cx="6996331" cy="5065941"/>
          </a:xfrm>
        </p:spPr>
        <p:txBody>
          <a:bodyPr>
            <a:normAutofit fontScale="40000" lnSpcReduction="20000"/>
          </a:bodyPr>
          <a:lstStyle/>
          <a:p>
            <a:r>
              <a:rPr lang="en-US" sz="5000" dirty="0"/>
              <a:t>Opportunity for Service Academy</a:t>
            </a:r>
          </a:p>
          <a:p>
            <a:pPr lvl="1"/>
            <a:r>
              <a:rPr lang="en-US" sz="5000" dirty="0"/>
              <a:t>And ROTC Scholarships</a:t>
            </a:r>
          </a:p>
          <a:p>
            <a:r>
              <a:rPr lang="en-US" sz="5000" dirty="0"/>
              <a:t>Earn promotions &amp; medals</a:t>
            </a:r>
          </a:p>
          <a:p>
            <a:r>
              <a:rPr lang="en-US" sz="5000" dirty="0"/>
              <a:t>Amazing Field Trips</a:t>
            </a:r>
          </a:p>
          <a:p>
            <a:r>
              <a:rPr lang="en-US" sz="5000" dirty="0"/>
              <a:t>Orienteering Team</a:t>
            </a:r>
          </a:p>
          <a:p>
            <a:r>
              <a:rPr lang="en-US" sz="5000" dirty="0"/>
              <a:t>Marksmanship Team</a:t>
            </a:r>
          </a:p>
          <a:p>
            <a:r>
              <a:rPr lang="en-US" sz="5000" dirty="0"/>
              <a:t>Drill Team</a:t>
            </a:r>
          </a:p>
          <a:p>
            <a:r>
              <a:rPr lang="en-US" sz="5000" dirty="0"/>
              <a:t>Athletic Team</a:t>
            </a:r>
          </a:p>
          <a:p>
            <a:r>
              <a:rPr lang="en-US" sz="5000" dirty="0"/>
              <a:t>Academic Team</a:t>
            </a:r>
          </a:p>
          <a:p>
            <a:r>
              <a:rPr lang="en-US" sz="5000" dirty="0"/>
              <a:t>No future military requirement</a:t>
            </a:r>
            <a:endParaRPr lang="en-US" sz="3800" dirty="0"/>
          </a:p>
          <a:p>
            <a:endParaRPr lang="en-US" dirty="0" smtClean="0"/>
          </a:p>
          <a:p>
            <a:pPr marL="51435" indent="0">
              <a:buNone/>
            </a:pPr>
            <a:r>
              <a:rPr lang="en-US" sz="3500" dirty="0"/>
              <a:t>*</a:t>
            </a:r>
            <a:r>
              <a:rPr lang="en-US" sz="3500" b="1" i="1" dirty="0"/>
              <a:t>Nease-zoned students wanting to apply to JROTC cannot attend Bartram or St. Augustine for JROTC only.  If students are zoned for Bartram or St. Augustine, they cannot attend Nease for the JROTC program only.</a:t>
            </a:r>
          </a:p>
          <a:p>
            <a:pPr marL="51435" indent="0">
              <a:buNone/>
            </a:pPr>
            <a:endParaRPr lang="en-US" b="1" i="1" dirty="0"/>
          </a:p>
          <a:p>
            <a:pPr marL="51435" indent="0">
              <a:buNone/>
            </a:pPr>
            <a:endParaRPr lang="en-US" sz="4200" b="1" dirty="0"/>
          </a:p>
          <a:p>
            <a:pPr marL="51435" indent="0">
              <a:buNone/>
            </a:pPr>
            <a:endParaRPr lang="en-US" b="1" i="1" dirty="0"/>
          </a:p>
        </p:txBody>
      </p:sp>
      <p:sp>
        <p:nvSpPr>
          <p:cNvPr id="4" name="Rectangle 2"/>
          <p:cNvSpPr>
            <a:spLocks noChangeArrowheads="1"/>
          </p:cNvSpPr>
          <p:nvPr/>
        </p:nvSpPr>
        <p:spPr bwMode="auto">
          <a:xfrm>
            <a:off x="2667001" y="707209"/>
            <a:ext cx="13856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20000"/>
              </a:spcBef>
              <a:spcAft>
                <a:spcPct val="0"/>
              </a:spcAft>
            </a:pPr>
            <a:endParaRPr lang="en-US" sz="1500">
              <a:solidFill>
                <a:prstClr val="black"/>
              </a:solidFill>
              <a:latin typeface="Arial" charset="0"/>
            </a:endParaRPr>
          </a:p>
        </p:txBody>
      </p:sp>
      <p:graphicFrame>
        <p:nvGraphicFramePr>
          <p:cNvPr id="5" name="Object 4"/>
          <p:cNvGraphicFramePr>
            <a:graphicFrameLocks noChangeAspect="1"/>
          </p:cNvGraphicFramePr>
          <p:nvPr>
            <p:extLst/>
          </p:nvPr>
        </p:nvGraphicFramePr>
        <p:xfrm>
          <a:off x="8005660" y="2650371"/>
          <a:ext cx="2261507" cy="2234901"/>
        </p:xfrm>
        <a:graphic>
          <a:graphicData uri="http://schemas.openxmlformats.org/presentationml/2006/ole">
            <mc:AlternateContent xmlns:mc="http://schemas.openxmlformats.org/markup-compatibility/2006">
              <mc:Choice xmlns:v="urn:schemas-microsoft-com:vml" Requires="v">
                <p:oleObj spid="_x0000_s4112" name="Bitmap Image" r:id="rId3" imgW="3666667" imgH="3629532" progId="PBrush">
                  <p:embed/>
                </p:oleObj>
              </mc:Choice>
              <mc:Fallback>
                <p:oleObj name="Bitmap Image" r:id="rId3" imgW="3666667" imgH="3629532" progId="PBrush">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5660" y="2650371"/>
                        <a:ext cx="2261507" cy="2234901"/>
                      </a:xfrm>
                      <a:prstGeom prst="rect">
                        <a:avLst/>
                      </a:prstGeom>
                      <a:noFill/>
                    </p:spPr>
                  </p:pic>
                </p:oleObj>
              </mc:Fallback>
            </mc:AlternateContent>
          </a:graphicData>
        </a:graphic>
      </p:graphicFrame>
      <p:sp>
        <p:nvSpPr>
          <p:cNvPr id="6" name="Rectangle 5"/>
          <p:cNvSpPr/>
          <p:nvPr/>
        </p:nvSpPr>
        <p:spPr>
          <a:xfrm>
            <a:off x="3327877" y="1306442"/>
            <a:ext cx="7222556" cy="830997"/>
          </a:xfrm>
          <a:prstGeom prst="rect">
            <a:avLst/>
          </a:prstGeom>
        </p:spPr>
        <p:txBody>
          <a:bodyPr wrap="square">
            <a:spAutoFit/>
          </a:bodyPr>
          <a:lstStyle/>
          <a:p>
            <a:r>
              <a:rPr lang="en-US" sz="2400" dirty="0"/>
              <a:t>2015 #1 Program in the Nation</a:t>
            </a:r>
            <a:br>
              <a:rPr lang="en-US" sz="2400" dirty="0"/>
            </a:br>
            <a:r>
              <a:rPr lang="en-US" sz="2400" dirty="0"/>
              <a:t>2018 #1 Program in northern Florida &amp; Georgia</a:t>
            </a:r>
          </a:p>
        </p:txBody>
      </p:sp>
      <p:sp>
        <p:nvSpPr>
          <p:cNvPr id="7" name="Rectangle 6"/>
          <p:cNvSpPr/>
          <p:nvPr/>
        </p:nvSpPr>
        <p:spPr>
          <a:xfrm>
            <a:off x="8151321" y="121173"/>
            <a:ext cx="4572000" cy="738664"/>
          </a:xfrm>
          <a:prstGeom prst="rect">
            <a:avLst/>
          </a:prstGeom>
        </p:spPr>
        <p:txBody>
          <a:bodyPr>
            <a:spAutoFit/>
          </a:bodyPr>
          <a:lstStyle/>
          <a:p>
            <a:r>
              <a:rPr lang="en-US" sz="1400" dirty="0"/>
              <a:t>Captain LaRochelle</a:t>
            </a:r>
          </a:p>
          <a:p>
            <a:r>
              <a:rPr lang="en-US" sz="1400" dirty="0"/>
              <a:t>Master Chief Spears</a:t>
            </a:r>
          </a:p>
          <a:p>
            <a:r>
              <a:rPr lang="en-US" sz="1400" dirty="0"/>
              <a:t>Gunnery Sergeant Hanson</a:t>
            </a:r>
            <a:endParaRPr lang="en-US" dirty="0"/>
          </a:p>
        </p:txBody>
      </p:sp>
    </p:spTree>
    <p:extLst>
      <p:ext uri="{BB962C8B-B14F-4D97-AF65-F5344CB8AC3E}">
        <p14:creationId xmlns:p14="http://schemas.microsoft.com/office/powerpoint/2010/main" val="2265060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236" y="502801"/>
            <a:ext cx="6870890" cy="1022513"/>
          </a:xfrm>
        </p:spPr>
        <p:txBody>
          <a:bodyPr>
            <a:noAutofit/>
          </a:bodyPr>
          <a:lstStyle/>
          <a:p>
            <a:r>
              <a:rPr lang="en-US" dirty="0"/>
              <a:t>Competitions and Special Events</a:t>
            </a:r>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3463" y="3975262"/>
            <a:ext cx="1987421" cy="1779181"/>
          </a:xfrm>
          <a:prstGeom prst="rect">
            <a:avLst/>
          </a:prstGeom>
        </p:spPr>
      </p:pic>
      <p:graphicFrame>
        <p:nvGraphicFramePr>
          <p:cNvPr id="9" name="Object 8"/>
          <p:cNvGraphicFramePr>
            <a:graphicFrameLocks noChangeAspect="1"/>
          </p:cNvGraphicFramePr>
          <p:nvPr>
            <p:extLst/>
          </p:nvPr>
        </p:nvGraphicFramePr>
        <p:xfrm>
          <a:off x="9497573" y="134112"/>
          <a:ext cx="1089860" cy="1077038"/>
        </p:xfrm>
        <a:graphic>
          <a:graphicData uri="http://schemas.openxmlformats.org/presentationml/2006/ole">
            <mc:AlternateContent xmlns:mc="http://schemas.openxmlformats.org/markup-compatibility/2006">
              <mc:Choice xmlns:v="urn:schemas-microsoft-com:vml" Requires="v">
                <p:oleObj spid="_x0000_s5136" name="Bitmap Image" r:id="rId4" imgW="3666667" imgH="3629532" progId="PBrush">
                  <p:embed/>
                </p:oleObj>
              </mc:Choice>
              <mc:Fallback>
                <p:oleObj name="Bitmap Image" r:id="rId4" imgW="3666667" imgH="3629532" progId="PBrush">
                  <p:embed/>
                  <p:pic>
                    <p:nvPicPr>
                      <p:cNvPr id="9"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7573" y="134112"/>
                        <a:ext cx="1089860" cy="1077038"/>
                      </a:xfrm>
                      <a:prstGeom prst="rect">
                        <a:avLst/>
                      </a:prstGeom>
                      <a:noFill/>
                    </p:spPr>
                  </p:pic>
                </p:oleObj>
              </mc:Fallback>
            </mc:AlternateContent>
          </a:graphicData>
        </a:graphic>
      </p:graphicFrame>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80795" y="4324887"/>
            <a:ext cx="2490542" cy="1675864"/>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71337" y="3610377"/>
            <a:ext cx="3216096" cy="2144064"/>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75912" y="1764872"/>
            <a:ext cx="1700308" cy="2560014"/>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35150" y="2171914"/>
            <a:ext cx="2624044" cy="1745933"/>
          </a:xfrm>
          <a:prstGeom prst="rect">
            <a:avLst/>
          </a:prstGeom>
        </p:spPr>
      </p:pic>
      <p:sp>
        <p:nvSpPr>
          <p:cNvPr id="3" name="Rectangle 2"/>
          <p:cNvSpPr/>
          <p:nvPr/>
        </p:nvSpPr>
        <p:spPr>
          <a:xfrm>
            <a:off x="3211236" y="6123680"/>
            <a:ext cx="7117130" cy="646331"/>
          </a:xfrm>
          <a:prstGeom prst="rect">
            <a:avLst/>
          </a:prstGeom>
        </p:spPr>
        <p:txBody>
          <a:bodyPr wrap="square">
            <a:spAutoFit/>
          </a:bodyPr>
          <a:lstStyle/>
          <a:p>
            <a:pPr algn="ctr"/>
            <a:r>
              <a:rPr lang="en-US" b="1" dirty="0"/>
              <a:t>*All NJROTC New Cadets </a:t>
            </a:r>
            <a:r>
              <a:rPr lang="en-US" b="1" u="sng" dirty="0"/>
              <a:t>must</a:t>
            </a:r>
            <a:r>
              <a:rPr lang="en-US" b="1" dirty="0"/>
              <a:t> participate in Summer Training: 25-26 July (Thurs-Fri) and then 29 July-2 August (M-F). </a:t>
            </a:r>
            <a:endParaRPr lang="en-US"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60232" y="1525313"/>
            <a:ext cx="2968134" cy="1963134"/>
          </a:xfrm>
          <a:prstGeom prst="rect">
            <a:avLst/>
          </a:prstGeom>
        </p:spPr>
      </p:pic>
    </p:spTree>
    <p:extLst>
      <p:ext uri="{BB962C8B-B14F-4D97-AF65-F5344CB8AC3E}">
        <p14:creationId xmlns:p14="http://schemas.microsoft.com/office/powerpoint/2010/main" val="1967218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64238" y="546496"/>
            <a:ext cx="6605093" cy="1830946"/>
          </a:xfrm>
        </p:spPr>
        <p:txBody>
          <a:bodyPr>
            <a:normAutofit/>
          </a:bodyPr>
          <a:lstStyle/>
          <a:p>
            <a:pPr algn="ctr"/>
            <a:r>
              <a:rPr lang="en-US" dirty="0" smtClean="0"/>
              <a:t>HIGH SCHOOL SHOWCASE</a:t>
            </a:r>
            <a:endParaRPr lang="en-US" dirty="0"/>
          </a:p>
        </p:txBody>
      </p:sp>
      <p:sp>
        <p:nvSpPr>
          <p:cNvPr id="3" name="Subtitle 2"/>
          <p:cNvSpPr>
            <a:spLocks noGrp="1"/>
          </p:cNvSpPr>
          <p:nvPr>
            <p:ph type="subTitle" idx="1"/>
          </p:nvPr>
        </p:nvSpPr>
        <p:spPr>
          <a:xfrm>
            <a:off x="3383637" y="2529425"/>
            <a:ext cx="5966292" cy="2308860"/>
          </a:xfrm>
        </p:spPr>
        <p:txBody>
          <a:bodyPr>
            <a:noAutofit/>
          </a:bodyPr>
          <a:lstStyle/>
          <a:p>
            <a:pPr algn="ctr"/>
            <a:r>
              <a:rPr lang="en-US" sz="3200" dirty="0"/>
              <a:t>Thursday, January 24th , 2019</a:t>
            </a:r>
          </a:p>
          <a:p>
            <a:pPr algn="ctr"/>
            <a:r>
              <a:rPr lang="en-US" sz="3200" dirty="0"/>
              <a:t>3:30 p.m. to 7:00 p.m.</a:t>
            </a:r>
          </a:p>
          <a:p>
            <a:pPr algn="ctr"/>
            <a:r>
              <a:rPr lang="en-US" sz="3200" dirty="0"/>
              <a:t>At World Golf Village Conference Center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6058" y="5358708"/>
            <a:ext cx="2331719" cy="1385914"/>
          </a:xfrm>
          <a:prstGeom prst="rect">
            <a:avLst/>
          </a:prstGeom>
        </p:spPr>
      </p:pic>
    </p:spTree>
    <p:extLst>
      <p:ext uri="{BB962C8B-B14F-4D97-AF65-F5344CB8AC3E}">
        <p14:creationId xmlns:p14="http://schemas.microsoft.com/office/powerpoint/2010/main" val="1860322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35803" y="627470"/>
            <a:ext cx="6589199" cy="1280890"/>
          </a:xfrm>
        </p:spPr>
        <p:txBody>
          <a:bodyPr>
            <a:normAutofit/>
          </a:bodyPr>
          <a:lstStyle/>
          <a:p>
            <a:pPr algn="ctr"/>
            <a:r>
              <a:rPr lang="en-US" sz="3200" dirty="0">
                <a:solidFill>
                  <a:schemeClr val="accent4">
                    <a:lumMod val="50000"/>
                  </a:schemeClr>
                </a:solidFill>
              </a:rPr>
              <a:t>High School Academy Nights </a:t>
            </a:r>
          </a:p>
        </p:txBody>
      </p:sp>
      <p:sp>
        <p:nvSpPr>
          <p:cNvPr id="2" name="Content Placeholder 1"/>
          <p:cNvSpPr>
            <a:spLocks noGrp="1"/>
          </p:cNvSpPr>
          <p:nvPr>
            <p:ph idx="1"/>
          </p:nvPr>
        </p:nvSpPr>
        <p:spPr>
          <a:xfrm>
            <a:off x="3262380" y="1723073"/>
            <a:ext cx="6621848" cy="4089898"/>
          </a:xfrm>
        </p:spPr>
        <p:txBody>
          <a:bodyPr>
            <a:normAutofit fontScale="77500" lnSpcReduction="20000"/>
          </a:bodyPr>
          <a:lstStyle/>
          <a:p>
            <a:pPr>
              <a:buFont typeface="Wingdings" pitchFamily="2" charset="2"/>
              <a:buChar char="v"/>
            </a:pPr>
            <a:r>
              <a:rPr lang="en-US" sz="3200" dirty="0"/>
              <a:t>January 31 – Bartram Trail</a:t>
            </a:r>
          </a:p>
          <a:p>
            <a:pPr>
              <a:buFont typeface="Wingdings" pitchFamily="2" charset="2"/>
              <a:buChar char="v"/>
            </a:pPr>
            <a:r>
              <a:rPr lang="en-US" sz="3200" dirty="0"/>
              <a:t>January 29 – St. Johns Technical</a:t>
            </a:r>
          </a:p>
          <a:p>
            <a:pPr>
              <a:buFont typeface="Wingdings" pitchFamily="2" charset="2"/>
              <a:buChar char="v"/>
            </a:pPr>
            <a:r>
              <a:rPr lang="en-US" sz="3200" dirty="0"/>
              <a:t>January 29 – St. Augustine</a:t>
            </a:r>
          </a:p>
          <a:p>
            <a:pPr marL="221171" lvl="1" indent="0">
              <a:buNone/>
            </a:pPr>
            <a:r>
              <a:rPr lang="en-US" sz="3200" dirty="0"/>
              <a:t>(Arts Auditions at SAHS will occur on February 15 at 5PM.  Must audition </a:t>
            </a:r>
            <a:r>
              <a:rPr lang="en-US" sz="3200" dirty="0">
                <a:solidFill>
                  <a:srgbClr val="FF0000"/>
                </a:solidFill>
              </a:rPr>
              <a:t>AND</a:t>
            </a:r>
            <a:r>
              <a:rPr lang="en-US" sz="3200" dirty="0"/>
              <a:t> apply on-line.)</a:t>
            </a:r>
          </a:p>
          <a:p>
            <a:pPr>
              <a:buFont typeface="Wingdings" pitchFamily="2" charset="2"/>
              <a:buChar char="v"/>
            </a:pPr>
            <a:r>
              <a:rPr lang="en-US" sz="3200" b="1" dirty="0"/>
              <a:t>January 30 – Allen D. Nease</a:t>
            </a:r>
          </a:p>
          <a:p>
            <a:pPr>
              <a:buFont typeface="Wingdings" pitchFamily="2" charset="2"/>
              <a:buChar char="v"/>
            </a:pPr>
            <a:r>
              <a:rPr lang="en-US" sz="3200" dirty="0"/>
              <a:t>February 4 – Creekside</a:t>
            </a:r>
          </a:p>
          <a:p>
            <a:pPr>
              <a:buFont typeface="Wingdings" pitchFamily="2" charset="2"/>
              <a:buChar char="v"/>
            </a:pPr>
            <a:r>
              <a:rPr lang="en-US" sz="3200" dirty="0"/>
              <a:t>February 5 – Pedro Menendez</a:t>
            </a:r>
          </a:p>
          <a:p>
            <a:pPr>
              <a:buFont typeface="Wingdings" pitchFamily="2" charset="2"/>
              <a:buChar char="v"/>
            </a:pPr>
            <a:r>
              <a:rPr lang="en-US" sz="3200" dirty="0"/>
              <a:t>February 5 – Ponte </a:t>
            </a:r>
            <a:r>
              <a:rPr lang="en-US" sz="3200" dirty="0" err="1"/>
              <a:t>Vedra</a:t>
            </a:r>
            <a:endParaRPr lang="en-US" sz="3200" dirty="0"/>
          </a:p>
          <a:p>
            <a:pPr>
              <a:buFont typeface="Wingdings" pitchFamily="2" charset="2"/>
              <a:buChar char="v"/>
            </a:pPr>
            <a:endParaRPr lang="en-US" b="1" dirty="0"/>
          </a:p>
        </p:txBody>
      </p:sp>
    </p:spTree>
    <p:extLst>
      <p:ext uri="{BB962C8B-B14F-4D97-AF65-F5344CB8AC3E}">
        <p14:creationId xmlns:p14="http://schemas.microsoft.com/office/powerpoint/2010/main" val="1709059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5573" y="378093"/>
            <a:ext cx="7706578" cy="1280890"/>
          </a:xfrm>
        </p:spPr>
        <p:txBody>
          <a:bodyPr>
            <a:normAutofit/>
          </a:bodyPr>
          <a:lstStyle/>
          <a:p>
            <a:pPr algn="ctr"/>
            <a:r>
              <a:rPr lang="en-US" sz="3200" dirty="0"/>
              <a:t>Academy/Program of Choice Application Window</a:t>
            </a:r>
          </a:p>
        </p:txBody>
      </p:sp>
      <p:sp>
        <p:nvSpPr>
          <p:cNvPr id="2" name="Content Placeholder 1"/>
          <p:cNvSpPr>
            <a:spLocks noGrp="1"/>
          </p:cNvSpPr>
          <p:nvPr>
            <p:ph sz="half" idx="1"/>
          </p:nvPr>
        </p:nvSpPr>
        <p:spPr>
          <a:xfrm>
            <a:off x="3019267" y="1972492"/>
            <a:ext cx="7684080" cy="5199017"/>
          </a:xfrm>
        </p:spPr>
        <p:txBody>
          <a:bodyPr>
            <a:noAutofit/>
          </a:bodyPr>
          <a:lstStyle/>
          <a:p>
            <a:r>
              <a:rPr lang="en-US" sz="2400" b="1" dirty="0">
                <a:solidFill>
                  <a:schemeClr val="tx1"/>
                </a:solidFill>
              </a:rPr>
              <a:t>On-line application via the </a:t>
            </a:r>
            <a:r>
              <a:rPr lang="en-US" sz="2400" b="1" dirty="0">
                <a:solidFill>
                  <a:srgbClr val="C00000"/>
                </a:solidFill>
              </a:rPr>
              <a:t>Student’s </a:t>
            </a:r>
            <a:r>
              <a:rPr lang="en-US" sz="2400" b="1" dirty="0">
                <a:solidFill>
                  <a:schemeClr val="tx1"/>
                </a:solidFill>
              </a:rPr>
              <a:t>Home</a:t>
            </a:r>
            <a:r>
              <a:rPr lang="en-US" sz="2400" b="1" dirty="0"/>
              <a:t> </a:t>
            </a:r>
            <a:r>
              <a:rPr lang="en-US" sz="2400" b="1" dirty="0">
                <a:solidFill>
                  <a:schemeClr val="tx1"/>
                </a:solidFill>
              </a:rPr>
              <a:t>Access Center (HAC) account is available from Jan. 24</a:t>
            </a:r>
            <a:r>
              <a:rPr lang="en-US" sz="2400" b="1" baseline="30000" dirty="0">
                <a:solidFill>
                  <a:schemeClr val="tx1"/>
                </a:solidFill>
              </a:rPr>
              <a:t>th</a:t>
            </a:r>
            <a:r>
              <a:rPr lang="en-US" sz="2400" b="1" dirty="0">
                <a:solidFill>
                  <a:schemeClr val="tx1"/>
                </a:solidFill>
              </a:rPr>
              <a:t> – Feb. 19</a:t>
            </a:r>
            <a:r>
              <a:rPr lang="en-US" sz="2400" b="1" baseline="30000" dirty="0">
                <a:solidFill>
                  <a:schemeClr val="tx1"/>
                </a:solidFill>
              </a:rPr>
              <a:t>th</a:t>
            </a:r>
            <a:r>
              <a:rPr lang="en-US" sz="2400" b="1" dirty="0">
                <a:solidFill>
                  <a:schemeClr val="tx1"/>
                </a:solidFill>
              </a:rPr>
              <a:t> at 5:00 pm</a:t>
            </a:r>
          </a:p>
          <a:p>
            <a:endParaRPr lang="en-US" sz="2400" b="1" dirty="0">
              <a:solidFill>
                <a:schemeClr val="tx1"/>
              </a:solidFill>
            </a:endParaRPr>
          </a:p>
          <a:p>
            <a:r>
              <a:rPr lang="en-US" sz="2400" dirty="0">
                <a:solidFill>
                  <a:schemeClr val="tx1"/>
                </a:solidFill>
              </a:rPr>
              <a:t>Once the application window opens on January 24</a:t>
            </a:r>
            <a:r>
              <a:rPr lang="en-US" sz="2400" baseline="30000" dirty="0">
                <a:solidFill>
                  <a:schemeClr val="tx1"/>
                </a:solidFill>
              </a:rPr>
              <a:t>th</a:t>
            </a:r>
            <a:r>
              <a:rPr lang="en-US" sz="2400" dirty="0">
                <a:solidFill>
                  <a:schemeClr val="tx1"/>
                </a:solidFill>
              </a:rPr>
              <a:t>, application information and step-by-step directions available at  </a:t>
            </a:r>
            <a:r>
              <a:rPr lang="en-US" sz="2400" u="sng" dirty="0">
                <a:solidFill>
                  <a:schemeClr val="accent1"/>
                </a:solidFill>
              </a:rPr>
              <a:t>neaseacademies.com</a:t>
            </a:r>
            <a:r>
              <a:rPr lang="en-US" sz="2400" u="sng" dirty="0">
                <a:solidFill>
                  <a:schemeClr val="tx1"/>
                </a:solidFill>
              </a:rPr>
              <a:t> </a:t>
            </a:r>
            <a:r>
              <a:rPr lang="en-US" sz="2400" dirty="0">
                <a:solidFill>
                  <a:schemeClr val="tx1"/>
                </a:solidFill>
              </a:rPr>
              <a:t>or </a:t>
            </a:r>
            <a:r>
              <a:rPr lang="en-US" sz="2400" u="sng" dirty="0">
                <a:solidFill>
                  <a:schemeClr val="accent1">
                    <a:lumMod val="50000"/>
                  </a:schemeClr>
                </a:solidFill>
                <a:hlinkClick r:id="rId2"/>
              </a:rPr>
              <a:t>academies.stjohns.k12.fl.us</a:t>
            </a:r>
            <a:r>
              <a:rPr lang="en-US" sz="2400" u="sng" dirty="0">
                <a:solidFill>
                  <a:schemeClr val="accent1"/>
                </a:solidFill>
              </a:rPr>
              <a:t> </a:t>
            </a:r>
          </a:p>
          <a:p>
            <a:endParaRPr lang="en-US" sz="2400" u="sng" dirty="0">
              <a:solidFill>
                <a:srgbClr val="C00000"/>
              </a:solidFill>
            </a:endParaRPr>
          </a:p>
        </p:txBody>
      </p:sp>
    </p:spTree>
    <p:extLst>
      <p:ext uri="{BB962C8B-B14F-4D97-AF65-F5344CB8AC3E}">
        <p14:creationId xmlns:p14="http://schemas.microsoft.com/office/powerpoint/2010/main" val="1464252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Academy/Program of Choice Application Window</a:t>
            </a:r>
          </a:p>
        </p:txBody>
      </p:sp>
      <p:sp>
        <p:nvSpPr>
          <p:cNvPr id="3" name="Content Placeholder 2"/>
          <p:cNvSpPr>
            <a:spLocks noGrp="1"/>
          </p:cNvSpPr>
          <p:nvPr>
            <p:ph sz="half" idx="1"/>
          </p:nvPr>
        </p:nvSpPr>
        <p:spPr>
          <a:xfrm>
            <a:off x="2943902" y="1770947"/>
            <a:ext cx="7319149" cy="4616791"/>
          </a:xfrm>
        </p:spPr>
        <p:txBody>
          <a:bodyPr>
            <a:noAutofit/>
          </a:bodyPr>
          <a:lstStyle/>
          <a:p>
            <a:pPr marL="0" indent="0">
              <a:buNone/>
            </a:pPr>
            <a:r>
              <a:rPr lang="en-US" sz="2400" dirty="0">
                <a:solidFill>
                  <a:schemeClr val="tx1"/>
                </a:solidFill>
              </a:rPr>
              <a:t>NOTES:</a:t>
            </a:r>
          </a:p>
          <a:p>
            <a:pPr lvl="1"/>
            <a:r>
              <a:rPr lang="en-US" sz="2400" dirty="0">
                <a:solidFill>
                  <a:schemeClr val="tx1"/>
                </a:solidFill>
              </a:rPr>
              <a:t>Students can apply for up to 3 Programs of Choice, but must rank 1</a:t>
            </a:r>
            <a:r>
              <a:rPr lang="en-US" sz="2400" baseline="30000" dirty="0">
                <a:solidFill>
                  <a:schemeClr val="tx1"/>
                </a:solidFill>
              </a:rPr>
              <a:t>st</a:t>
            </a:r>
            <a:r>
              <a:rPr lang="en-US" sz="2400" dirty="0">
                <a:solidFill>
                  <a:schemeClr val="tx1"/>
                </a:solidFill>
              </a:rPr>
              <a:t>, 2</a:t>
            </a:r>
            <a:r>
              <a:rPr lang="en-US" sz="2400" baseline="30000" dirty="0">
                <a:solidFill>
                  <a:schemeClr val="tx1"/>
                </a:solidFill>
              </a:rPr>
              <a:t>nd</a:t>
            </a:r>
            <a:r>
              <a:rPr lang="en-US" sz="2400" dirty="0">
                <a:solidFill>
                  <a:schemeClr val="tx1"/>
                </a:solidFill>
              </a:rPr>
              <a:t>, 3</a:t>
            </a:r>
            <a:r>
              <a:rPr lang="en-US" sz="2400" baseline="30000" dirty="0">
                <a:solidFill>
                  <a:schemeClr val="tx1"/>
                </a:solidFill>
              </a:rPr>
              <a:t>rd</a:t>
            </a:r>
            <a:endParaRPr lang="en-US" sz="2400" dirty="0">
              <a:solidFill>
                <a:schemeClr val="tx1"/>
              </a:solidFill>
            </a:endParaRPr>
          </a:p>
          <a:p>
            <a:pPr lvl="2"/>
            <a:r>
              <a:rPr lang="en-US" sz="2000" dirty="0">
                <a:solidFill>
                  <a:schemeClr val="tx1"/>
                </a:solidFill>
              </a:rPr>
              <a:t>It IS possible to be accepted to two programs at the same school, but you won’t be accepted to two programs at two different schools</a:t>
            </a:r>
          </a:p>
          <a:p>
            <a:pPr lvl="1"/>
            <a:r>
              <a:rPr lang="en-US" sz="2400" dirty="0">
                <a:solidFill>
                  <a:schemeClr val="tx1"/>
                </a:solidFill>
              </a:rPr>
              <a:t> Students must provide their own transportation if attending an out-of-zone school.</a:t>
            </a:r>
          </a:p>
          <a:p>
            <a:pPr lvl="1"/>
            <a:r>
              <a:rPr lang="en-US" sz="2400" dirty="0">
                <a:solidFill>
                  <a:schemeClr val="tx1"/>
                </a:solidFill>
              </a:rPr>
              <a:t> IB and AICE programs require teacher recommendations.  St. Johns County Center for the Arts requires auditions</a:t>
            </a:r>
            <a:endParaRPr lang="en-US" sz="1800" dirty="0"/>
          </a:p>
        </p:txBody>
      </p:sp>
    </p:spTree>
    <p:extLst>
      <p:ext uri="{BB962C8B-B14F-4D97-AF65-F5344CB8AC3E}">
        <p14:creationId xmlns:p14="http://schemas.microsoft.com/office/powerpoint/2010/main" val="3232506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334" y="627019"/>
            <a:ext cx="7704667" cy="990599"/>
          </a:xfrm>
        </p:spPr>
        <p:txBody>
          <a:bodyPr/>
          <a:lstStyle/>
          <a:p>
            <a:r>
              <a:rPr lang="en-US" dirty="0" smtClean="0"/>
              <a:t>Typical 9</a:t>
            </a:r>
            <a:r>
              <a:rPr lang="en-US" baseline="30000" dirty="0" smtClean="0"/>
              <a:t>th</a:t>
            </a:r>
            <a:r>
              <a:rPr lang="en-US" dirty="0" smtClean="0"/>
              <a:t> Grade Schedule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9915366"/>
              </p:ext>
            </p:extLst>
          </p:nvPr>
        </p:nvGraphicFramePr>
        <p:xfrm>
          <a:off x="2438400" y="1617617"/>
          <a:ext cx="7924800" cy="3749040"/>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288885">
                <a:tc>
                  <a:txBody>
                    <a:bodyPr/>
                    <a:lstStyle/>
                    <a:p>
                      <a:r>
                        <a:rPr lang="en-US" dirty="0" smtClean="0"/>
                        <a:t>Standard</a:t>
                      </a:r>
                      <a:endParaRPr lang="en-US" dirty="0"/>
                    </a:p>
                  </a:txBody>
                  <a:tcPr/>
                </a:tc>
                <a:tc>
                  <a:txBody>
                    <a:bodyPr/>
                    <a:lstStyle/>
                    <a:p>
                      <a:r>
                        <a:rPr lang="en-US" dirty="0" smtClean="0"/>
                        <a:t>Advanced</a:t>
                      </a:r>
                      <a:endParaRPr lang="en-US" dirty="0"/>
                    </a:p>
                  </a:txBody>
                  <a:tcPr/>
                </a:tc>
                <a:extLst>
                  <a:ext uri="{0D108BD9-81ED-4DB2-BD59-A6C34878D82A}">
                    <a16:rowId xmlns:a16="http://schemas.microsoft.com/office/drawing/2014/main" val="10000"/>
                  </a:ext>
                </a:extLst>
              </a:tr>
              <a:tr h="288885">
                <a:tc>
                  <a:txBody>
                    <a:bodyPr/>
                    <a:lstStyle/>
                    <a:p>
                      <a:r>
                        <a:rPr lang="en-US" dirty="0" smtClean="0"/>
                        <a:t>English 1</a:t>
                      </a:r>
                      <a:endParaRPr lang="en-US" dirty="0"/>
                    </a:p>
                  </a:txBody>
                  <a:tcPr/>
                </a:tc>
                <a:tc>
                  <a:txBody>
                    <a:bodyPr/>
                    <a:lstStyle/>
                    <a:p>
                      <a:r>
                        <a:rPr lang="en-US" dirty="0" smtClean="0"/>
                        <a:t>English 1 Honors</a:t>
                      </a:r>
                      <a:endParaRPr lang="en-US" dirty="0"/>
                    </a:p>
                  </a:txBody>
                  <a:tcPr/>
                </a:tc>
                <a:extLst>
                  <a:ext uri="{0D108BD9-81ED-4DB2-BD59-A6C34878D82A}">
                    <a16:rowId xmlns:a16="http://schemas.microsoft.com/office/drawing/2014/main" val="10001"/>
                  </a:ext>
                </a:extLst>
              </a:tr>
              <a:tr h="288885">
                <a:tc>
                  <a:txBody>
                    <a:bodyPr/>
                    <a:lstStyle/>
                    <a:p>
                      <a:r>
                        <a:rPr lang="en-US" dirty="0" smtClean="0"/>
                        <a:t>Algebra 1</a:t>
                      </a:r>
                      <a:endParaRPr lang="en-US" dirty="0"/>
                    </a:p>
                  </a:txBody>
                  <a:tcPr/>
                </a:tc>
                <a:tc>
                  <a:txBody>
                    <a:bodyPr/>
                    <a:lstStyle/>
                    <a:p>
                      <a:r>
                        <a:rPr lang="en-US" dirty="0" smtClean="0"/>
                        <a:t>Geometry, Geometry</a:t>
                      </a:r>
                      <a:r>
                        <a:rPr lang="en-US" baseline="0" dirty="0" smtClean="0"/>
                        <a:t> Honors or </a:t>
                      </a:r>
                      <a:r>
                        <a:rPr lang="en-US" baseline="0" dirty="0" err="1" smtClean="0"/>
                        <a:t>Alg</a:t>
                      </a:r>
                      <a:r>
                        <a:rPr lang="en-US" baseline="0" dirty="0" smtClean="0"/>
                        <a:t> 2 Honors</a:t>
                      </a:r>
                      <a:endParaRPr lang="en-US" dirty="0"/>
                    </a:p>
                  </a:txBody>
                  <a:tcPr/>
                </a:tc>
                <a:extLst>
                  <a:ext uri="{0D108BD9-81ED-4DB2-BD59-A6C34878D82A}">
                    <a16:rowId xmlns:a16="http://schemas.microsoft.com/office/drawing/2014/main" val="10002"/>
                  </a:ext>
                </a:extLst>
              </a:tr>
              <a:tr h="288885">
                <a:tc>
                  <a:txBody>
                    <a:bodyPr/>
                    <a:lstStyle/>
                    <a:p>
                      <a:r>
                        <a:rPr lang="en-US" dirty="0" smtClean="0"/>
                        <a:t>Environmental Science</a:t>
                      </a:r>
                      <a:endParaRPr lang="en-US" dirty="0"/>
                    </a:p>
                  </a:txBody>
                  <a:tcPr/>
                </a:tc>
                <a:tc>
                  <a:txBody>
                    <a:bodyPr/>
                    <a:lstStyle/>
                    <a:p>
                      <a:r>
                        <a:rPr lang="en-US" dirty="0" smtClean="0"/>
                        <a:t>Environmental Science </a:t>
                      </a:r>
                      <a:r>
                        <a:rPr lang="en-US" baseline="0" dirty="0" smtClean="0"/>
                        <a:t>Honors or Biology Honors</a:t>
                      </a:r>
                      <a:endParaRPr lang="en-US" dirty="0"/>
                    </a:p>
                  </a:txBody>
                  <a:tcPr/>
                </a:tc>
                <a:extLst>
                  <a:ext uri="{0D108BD9-81ED-4DB2-BD59-A6C34878D82A}">
                    <a16:rowId xmlns:a16="http://schemas.microsoft.com/office/drawing/2014/main" val="10003"/>
                  </a:ext>
                </a:extLst>
              </a:tr>
              <a:tr h="288885">
                <a:tc>
                  <a:txBody>
                    <a:bodyPr/>
                    <a:lstStyle/>
                    <a:p>
                      <a:r>
                        <a:rPr lang="en-US" dirty="0" smtClean="0"/>
                        <a:t>World</a:t>
                      </a:r>
                      <a:r>
                        <a:rPr lang="en-US" baseline="0" dirty="0" smtClean="0"/>
                        <a:t> History</a:t>
                      </a:r>
                      <a:endParaRPr lang="en-US" dirty="0"/>
                    </a:p>
                  </a:txBody>
                  <a:tcPr/>
                </a:tc>
                <a:tc>
                  <a:txBody>
                    <a:bodyPr/>
                    <a:lstStyle/>
                    <a:p>
                      <a:r>
                        <a:rPr lang="en-US" dirty="0" smtClean="0"/>
                        <a:t>World History Honors</a:t>
                      </a:r>
                      <a:r>
                        <a:rPr lang="en-US" baseline="0" dirty="0" smtClean="0"/>
                        <a:t> or AP World History</a:t>
                      </a:r>
                      <a:endParaRPr lang="en-US" dirty="0"/>
                    </a:p>
                  </a:txBody>
                  <a:tcPr/>
                </a:tc>
                <a:extLst>
                  <a:ext uri="{0D108BD9-81ED-4DB2-BD59-A6C34878D82A}">
                    <a16:rowId xmlns:a16="http://schemas.microsoft.com/office/drawing/2014/main" val="10004"/>
                  </a:ext>
                </a:extLst>
              </a:tr>
              <a:tr h="288885">
                <a:tc>
                  <a:txBody>
                    <a:bodyPr/>
                    <a:lstStyle/>
                    <a:p>
                      <a:r>
                        <a:rPr lang="en-US" dirty="0" smtClean="0"/>
                        <a:t>HOPE</a:t>
                      </a:r>
                      <a:endParaRPr lang="en-US" dirty="0"/>
                    </a:p>
                  </a:txBody>
                  <a:tcPr/>
                </a:tc>
                <a:tc>
                  <a:txBody>
                    <a:bodyPr/>
                    <a:lstStyle/>
                    <a:p>
                      <a:r>
                        <a:rPr lang="en-US" dirty="0" smtClean="0"/>
                        <a:t>HOPE</a:t>
                      </a:r>
                      <a:endParaRPr lang="en-US" dirty="0"/>
                    </a:p>
                  </a:txBody>
                  <a:tcPr/>
                </a:tc>
                <a:extLst>
                  <a:ext uri="{0D108BD9-81ED-4DB2-BD59-A6C34878D82A}">
                    <a16:rowId xmlns:a16="http://schemas.microsoft.com/office/drawing/2014/main" val="10005"/>
                  </a:ext>
                </a:extLst>
              </a:tr>
              <a:tr h="288885">
                <a:tc>
                  <a:txBody>
                    <a:bodyPr/>
                    <a:lstStyle/>
                    <a:p>
                      <a:r>
                        <a:rPr lang="en-US" dirty="0" smtClean="0"/>
                        <a:t>Elective</a:t>
                      </a:r>
                      <a:endParaRPr lang="en-US" dirty="0"/>
                    </a:p>
                  </a:txBody>
                  <a:tcPr/>
                </a:tc>
                <a:tc>
                  <a:txBody>
                    <a:bodyPr/>
                    <a:lstStyle/>
                    <a:p>
                      <a:r>
                        <a:rPr lang="en-US" dirty="0" smtClean="0"/>
                        <a:t>Elective</a:t>
                      </a:r>
                      <a:endParaRPr lang="en-US" dirty="0"/>
                    </a:p>
                  </a:txBody>
                  <a:tcPr/>
                </a:tc>
                <a:extLst>
                  <a:ext uri="{0D108BD9-81ED-4DB2-BD59-A6C34878D82A}">
                    <a16:rowId xmlns:a16="http://schemas.microsoft.com/office/drawing/2014/main" val="10006"/>
                  </a:ext>
                </a:extLst>
              </a:tr>
              <a:tr h="288885">
                <a:tc>
                  <a:txBody>
                    <a:bodyPr/>
                    <a:lstStyle/>
                    <a:p>
                      <a:r>
                        <a:rPr lang="en-US" dirty="0" smtClean="0"/>
                        <a:t>Academy Course</a:t>
                      </a:r>
                      <a:endParaRPr lang="en-US" dirty="0"/>
                    </a:p>
                  </a:txBody>
                  <a:tcPr/>
                </a:tc>
                <a:tc>
                  <a:txBody>
                    <a:bodyPr/>
                    <a:lstStyle/>
                    <a:p>
                      <a:r>
                        <a:rPr lang="en-US" dirty="0" smtClean="0"/>
                        <a:t>Academy Course</a:t>
                      </a:r>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477520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64238" y="546496"/>
            <a:ext cx="6605093" cy="1830946"/>
          </a:xfrm>
        </p:spPr>
        <p:txBody>
          <a:bodyPr>
            <a:normAutofit/>
          </a:bodyPr>
          <a:lstStyle/>
          <a:p>
            <a:pPr algn="ctr"/>
            <a:r>
              <a:rPr lang="en-US" dirty="0" smtClean="0"/>
              <a:t>HIGH SCHOOL SHOWCASE</a:t>
            </a:r>
            <a:endParaRPr lang="en-US" dirty="0"/>
          </a:p>
        </p:txBody>
      </p:sp>
      <p:sp>
        <p:nvSpPr>
          <p:cNvPr id="3" name="Subtitle 2"/>
          <p:cNvSpPr>
            <a:spLocks noGrp="1"/>
          </p:cNvSpPr>
          <p:nvPr>
            <p:ph type="subTitle" idx="1"/>
          </p:nvPr>
        </p:nvSpPr>
        <p:spPr>
          <a:xfrm>
            <a:off x="3383637" y="2529425"/>
            <a:ext cx="5966292" cy="2308860"/>
          </a:xfrm>
        </p:spPr>
        <p:txBody>
          <a:bodyPr>
            <a:noAutofit/>
          </a:bodyPr>
          <a:lstStyle/>
          <a:p>
            <a:pPr algn="ctr"/>
            <a:r>
              <a:rPr lang="en-US" sz="3200" dirty="0"/>
              <a:t>Thursday, January 24th , 2019</a:t>
            </a:r>
          </a:p>
          <a:p>
            <a:pPr algn="ctr"/>
            <a:r>
              <a:rPr lang="en-US" sz="3200" dirty="0"/>
              <a:t>3:30 p.m. to 7:00 p.m.</a:t>
            </a:r>
          </a:p>
          <a:p>
            <a:pPr algn="ctr"/>
            <a:r>
              <a:rPr lang="en-US" sz="3200" dirty="0"/>
              <a:t>At World Golf Village Conference Center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6058" y="5358708"/>
            <a:ext cx="2331719" cy="1385914"/>
          </a:xfrm>
          <a:prstGeom prst="rect">
            <a:avLst/>
          </a:prstGeom>
        </p:spPr>
      </p:pic>
    </p:spTree>
    <p:extLst>
      <p:ext uri="{BB962C8B-B14F-4D97-AF65-F5344CB8AC3E}">
        <p14:creationId xmlns:p14="http://schemas.microsoft.com/office/powerpoint/2010/main" val="1054038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1167" y="1696131"/>
            <a:ext cx="3070331" cy="474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67000" y="613955"/>
            <a:ext cx="6648994" cy="1188893"/>
          </a:xfrm>
        </p:spPr>
        <p:txBody>
          <a:bodyPr>
            <a:noAutofit/>
          </a:bodyPr>
          <a:lstStyle/>
          <a:p>
            <a:pPr algn="r">
              <a:defRPr/>
            </a:pPr>
            <a:r>
              <a:rPr lang="en-US" sz="4000" dirty="0"/>
              <a:t>What are your Choices? </a:t>
            </a:r>
          </a:p>
        </p:txBody>
      </p:sp>
      <p:sp>
        <p:nvSpPr>
          <p:cNvPr id="3" name="Content Placeholder 2"/>
          <p:cNvSpPr>
            <a:spLocks noGrp="1"/>
          </p:cNvSpPr>
          <p:nvPr>
            <p:ph idx="1"/>
          </p:nvPr>
        </p:nvSpPr>
        <p:spPr>
          <a:xfrm>
            <a:off x="6245663" y="2089124"/>
            <a:ext cx="5648498" cy="3957873"/>
          </a:xfrm>
        </p:spPr>
        <p:txBody>
          <a:bodyPr>
            <a:normAutofit/>
          </a:bodyPr>
          <a:lstStyle/>
          <a:p>
            <a:r>
              <a:rPr lang="en-US" sz="2800" b="1" dirty="0">
                <a:solidFill>
                  <a:srgbClr val="27378E"/>
                </a:solidFill>
              </a:rPr>
              <a:t>Bartram Trail</a:t>
            </a:r>
          </a:p>
          <a:p>
            <a:r>
              <a:rPr lang="en-US" sz="2800" b="1" dirty="0">
                <a:solidFill>
                  <a:srgbClr val="D52026"/>
                </a:solidFill>
              </a:rPr>
              <a:t>Creekside  </a:t>
            </a:r>
          </a:p>
          <a:p>
            <a:r>
              <a:rPr lang="en-US" sz="2800" b="1" dirty="0">
                <a:solidFill>
                  <a:srgbClr val="005931"/>
                </a:solidFill>
              </a:rPr>
              <a:t>Nease </a:t>
            </a:r>
          </a:p>
          <a:p>
            <a:r>
              <a:rPr lang="en-US" sz="2800" b="1" dirty="0">
                <a:solidFill>
                  <a:srgbClr val="334297"/>
                </a:solidFill>
              </a:rPr>
              <a:t>Pedro Menendez </a:t>
            </a:r>
          </a:p>
          <a:p>
            <a:r>
              <a:rPr lang="en-US" sz="2800" b="1" dirty="0">
                <a:solidFill>
                  <a:srgbClr val="000000"/>
                </a:solidFill>
              </a:rPr>
              <a:t>Ponte </a:t>
            </a:r>
            <a:r>
              <a:rPr lang="en-US" sz="2800" b="1" dirty="0" err="1">
                <a:solidFill>
                  <a:srgbClr val="000000"/>
                </a:solidFill>
              </a:rPr>
              <a:t>Vedra</a:t>
            </a:r>
            <a:r>
              <a:rPr lang="en-US" sz="2800" b="1" dirty="0">
                <a:solidFill>
                  <a:srgbClr val="000000"/>
                </a:solidFill>
              </a:rPr>
              <a:t>  </a:t>
            </a:r>
          </a:p>
          <a:p>
            <a:r>
              <a:rPr lang="en-US" sz="2800" b="1" dirty="0">
                <a:solidFill>
                  <a:srgbClr val="7B0511"/>
                </a:solidFill>
              </a:rPr>
              <a:t>Saint Augustine  </a:t>
            </a:r>
          </a:p>
          <a:p>
            <a:r>
              <a:rPr lang="en-US" sz="2800" b="1" dirty="0">
                <a:solidFill>
                  <a:srgbClr val="E92229"/>
                </a:solidFill>
              </a:rPr>
              <a:t>Saint Johns Technical</a:t>
            </a:r>
            <a:endParaRPr lang="en-US" sz="3600" dirty="0"/>
          </a:p>
        </p:txBody>
      </p:sp>
    </p:spTree>
    <p:extLst>
      <p:ext uri="{BB962C8B-B14F-4D97-AF65-F5344CB8AC3E}">
        <p14:creationId xmlns:p14="http://schemas.microsoft.com/office/powerpoint/2010/main" val="2363597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8505" y="624110"/>
            <a:ext cx="7459272" cy="1280890"/>
          </a:xfrm>
        </p:spPr>
        <p:txBody>
          <a:bodyPr/>
          <a:lstStyle/>
          <a:p>
            <a:r>
              <a:rPr lang="en-US" dirty="0" smtClean="0"/>
              <a:t>Watch Videos On All the Programs</a:t>
            </a:r>
            <a:endParaRPr lang="en-US" dirty="0"/>
          </a:p>
        </p:txBody>
      </p:sp>
      <p:sp>
        <p:nvSpPr>
          <p:cNvPr id="3" name="Content Placeholder 2"/>
          <p:cNvSpPr>
            <a:spLocks noGrp="1"/>
          </p:cNvSpPr>
          <p:nvPr>
            <p:ph idx="1"/>
          </p:nvPr>
        </p:nvSpPr>
        <p:spPr>
          <a:xfrm>
            <a:off x="3058505" y="2238102"/>
            <a:ext cx="7410591" cy="3777622"/>
          </a:xfrm>
        </p:spPr>
        <p:txBody>
          <a:bodyPr>
            <a:normAutofit/>
          </a:bodyPr>
          <a:lstStyle/>
          <a:p>
            <a:r>
              <a:rPr lang="en-US" sz="2800" dirty="0"/>
              <a:t>Learn about every Academy at every school!</a:t>
            </a:r>
          </a:p>
          <a:p>
            <a:pPr lvl="1"/>
            <a:r>
              <a:rPr lang="en-US" sz="2400" dirty="0"/>
              <a:t>https://academies.stjohns.k12.fl.us/videos/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6058" y="5358708"/>
            <a:ext cx="2331719" cy="1385914"/>
          </a:xfrm>
          <a:prstGeom prst="rect">
            <a:avLst/>
          </a:prstGeom>
        </p:spPr>
      </p:pic>
    </p:spTree>
    <p:extLst>
      <p:ext uri="{BB962C8B-B14F-4D97-AF65-F5344CB8AC3E}">
        <p14:creationId xmlns:p14="http://schemas.microsoft.com/office/powerpoint/2010/main" val="2509423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64238" y="546496"/>
            <a:ext cx="6605093" cy="1830946"/>
          </a:xfrm>
        </p:spPr>
        <p:txBody>
          <a:bodyPr>
            <a:normAutofit/>
          </a:bodyPr>
          <a:lstStyle/>
          <a:p>
            <a:pPr algn="ctr"/>
            <a:r>
              <a:rPr lang="en-US" dirty="0" smtClean="0"/>
              <a:t>HIGH SCHOOL SHOWCASE</a:t>
            </a:r>
            <a:endParaRPr lang="en-US" dirty="0"/>
          </a:p>
        </p:txBody>
      </p:sp>
      <p:sp>
        <p:nvSpPr>
          <p:cNvPr id="3" name="Subtitle 2"/>
          <p:cNvSpPr>
            <a:spLocks noGrp="1"/>
          </p:cNvSpPr>
          <p:nvPr>
            <p:ph type="subTitle" idx="1"/>
          </p:nvPr>
        </p:nvSpPr>
        <p:spPr>
          <a:xfrm>
            <a:off x="3383637" y="2529425"/>
            <a:ext cx="5966292" cy="2308860"/>
          </a:xfrm>
        </p:spPr>
        <p:txBody>
          <a:bodyPr>
            <a:noAutofit/>
          </a:bodyPr>
          <a:lstStyle/>
          <a:p>
            <a:pPr algn="ctr"/>
            <a:r>
              <a:rPr lang="en-US" sz="3200" dirty="0"/>
              <a:t>Thursday, January 24th, 2019</a:t>
            </a:r>
          </a:p>
          <a:p>
            <a:pPr algn="ctr"/>
            <a:r>
              <a:rPr lang="en-US" sz="3200" dirty="0"/>
              <a:t>3:30 p.m. to 7:00 p.m.</a:t>
            </a:r>
          </a:p>
          <a:p>
            <a:pPr algn="ctr"/>
            <a:r>
              <a:rPr lang="en-US" sz="3200" dirty="0"/>
              <a:t>At World Golf Village Conference Center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6058" y="5358708"/>
            <a:ext cx="2331719" cy="1385914"/>
          </a:xfrm>
          <a:prstGeom prst="rect">
            <a:avLst/>
          </a:prstGeom>
        </p:spPr>
      </p:pic>
    </p:spTree>
    <p:extLst>
      <p:ext uri="{BB962C8B-B14F-4D97-AF65-F5344CB8AC3E}">
        <p14:creationId xmlns:p14="http://schemas.microsoft.com/office/powerpoint/2010/main" val="1433877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4423" y="1672047"/>
            <a:ext cx="6518366" cy="4832092"/>
          </a:xfrm>
          <a:prstGeom prst="rect">
            <a:avLst/>
          </a:prstGeom>
        </p:spPr>
        <p:txBody>
          <a:bodyPr wrap="square">
            <a:spAutoFit/>
          </a:bodyPr>
          <a:lstStyle/>
          <a:p>
            <a:pPr marL="257175" indent="-257175" defTabSz="514350">
              <a:buFont typeface="Arial" panose="020B0604020202020204" pitchFamily="34" charset="0"/>
              <a:buChar char="•"/>
              <a:defRPr/>
            </a:pPr>
            <a:r>
              <a:rPr lang="en-US" sz="2200" dirty="0">
                <a:solidFill>
                  <a:srgbClr val="514843"/>
                </a:solidFill>
                <a:latin typeface="Euphemia"/>
              </a:rPr>
              <a:t>Flagler Hospital Academy of Medical &amp; Health Careers</a:t>
            </a:r>
          </a:p>
          <a:p>
            <a:pPr marL="257175" indent="-257175" defTabSz="514350">
              <a:buFont typeface="Arial" panose="020B0604020202020204" pitchFamily="34" charset="0"/>
              <a:buChar char="•"/>
              <a:defRPr/>
            </a:pPr>
            <a:r>
              <a:rPr lang="en-US" sz="2200" dirty="0">
                <a:solidFill>
                  <a:srgbClr val="514843"/>
                </a:solidFill>
                <a:latin typeface="Euphemia"/>
              </a:rPr>
              <a:t>Academy of Architectural &amp; Building Sciences</a:t>
            </a:r>
          </a:p>
          <a:p>
            <a:pPr marL="514350" lvl="1" indent="-257175" defTabSz="514350">
              <a:buFont typeface="Courier New" panose="02070309020205020404" pitchFamily="49" charset="0"/>
              <a:buChar char="o"/>
              <a:defRPr/>
            </a:pPr>
            <a:r>
              <a:rPr lang="en-US" sz="2200" dirty="0">
                <a:solidFill>
                  <a:srgbClr val="514843"/>
                </a:solidFill>
                <a:latin typeface="Euphemia"/>
              </a:rPr>
              <a:t>Building Construction</a:t>
            </a:r>
          </a:p>
          <a:p>
            <a:pPr marL="514350" lvl="1" indent="-257175" defTabSz="514350">
              <a:buFont typeface="Courier New" panose="02070309020205020404" pitchFamily="49" charset="0"/>
              <a:buChar char="o"/>
              <a:defRPr/>
            </a:pPr>
            <a:r>
              <a:rPr lang="en-US" sz="2200" dirty="0">
                <a:solidFill>
                  <a:srgbClr val="514843"/>
                </a:solidFill>
                <a:latin typeface="Euphemia"/>
              </a:rPr>
              <a:t>Drafting</a:t>
            </a:r>
          </a:p>
          <a:p>
            <a:pPr marL="257175" indent="-257175" defTabSz="514350">
              <a:buFont typeface="Arial" panose="020B0604020202020204" pitchFamily="34" charset="0"/>
              <a:buChar char="•"/>
              <a:defRPr/>
            </a:pPr>
            <a:r>
              <a:rPr lang="en-US" sz="2200" dirty="0">
                <a:solidFill>
                  <a:srgbClr val="514843"/>
                </a:solidFill>
                <a:latin typeface="Euphemia"/>
              </a:rPr>
              <a:t>VyStar Academy of Business &amp; Finance</a:t>
            </a:r>
          </a:p>
          <a:p>
            <a:pPr marL="514350" lvl="1" indent="-257175" defTabSz="514350">
              <a:buFont typeface="Courier New" panose="02070309020205020404" pitchFamily="49" charset="0"/>
              <a:buChar char="o"/>
              <a:defRPr/>
            </a:pPr>
            <a:r>
              <a:rPr lang="en-US" sz="2200" dirty="0">
                <a:solidFill>
                  <a:srgbClr val="514843"/>
                </a:solidFill>
                <a:latin typeface="Euphemia"/>
              </a:rPr>
              <a:t>Business</a:t>
            </a:r>
          </a:p>
          <a:p>
            <a:pPr marL="514350" lvl="1" indent="-257175" defTabSz="514350">
              <a:buFont typeface="Courier New" panose="02070309020205020404" pitchFamily="49" charset="0"/>
              <a:buChar char="o"/>
              <a:defRPr/>
            </a:pPr>
            <a:r>
              <a:rPr lang="en-US" sz="2200" dirty="0">
                <a:solidFill>
                  <a:srgbClr val="514843"/>
                </a:solidFill>
                <a:latin typeface="Euphemia"/>
              </a:rPr>
              <a:t>Finance</a:t>
            </a:r>
          </a:p>
          <a:p>
            <a:pPr marL="514350" lvl="1" indent="-257175" defTabSz="514350">
              <a:buFont typeface="Courier New" panose="02070309020205020404" pitchFamily="49" charset="0"/>
              <a:buChar char="o"/>
              <a:defRPr/>
            </a:pPr>
            <a:r>
              <a:rPr lang="en-US" sz="2200" dirty="0">
                <a:solidFill>
                  <a:srgbClr val="514843"/>
                </a:solidFill>
                <a:latin typeface="Euphemia"/>
              </a:rPr>
              <a:t>Digital Design</a:t>
            </a:r>
          </a:p>
          <a:p>
            <a:pPr marL="257175" indent="-257175" defTabSz="514350">
              <a:buFont typeface="Arial" panose="020B0604020202020204" pitchFamily="34" charset="0"/>
              <a:buChar char="•"/>
              <a:defRPr/>
            </a:pPr>
            <a:r>
              <a:rPr lang="en-US" sz="2200" dirty="0">
                <a:solidFill>
                  <a:srgbClr val="514843"/>
                </a:solidFill>
                <a:latin typeface="Euphemia"/>
              </a:rPr>
              <a:t>International Baccalaureate (IB)</a:t>
            </a:r>
          </a:p>
          <a:p>
            <a:pPr defTabSz="514350">
              <a:defRPr/>
            </a:pPr>
            <a:endParaRPr lang="en-US" sz="2200" dirty="0">
              <a:solidFill>
                <a:srgbClr val="514843"/>
              </a:solidFill>
              <a:latin typeface="Euphemia"/>
            </a:endParaRPr>
          </a:p>
          <a:p>
            <a:pPr defTabSz="514350">
              <a:defRPr/>
            </a:pPr>
            <a:r>
              <a:rPr lang="en-US" sz="2200" dirty="0">
                <a:solidFill>
                  <a:srgbClr val="514843"/>
                </a:solidFill>
                <a:latin typeface="Euphemia"/>
              </a:rPr>
              <a:t>Career Specialist, Christine Danner</a:t>
            </a:r>
          </a:p>
          <a:p>
            <a:pPr defTabSz="514350">
              <a:defRPr/>
            </a:pPr>
            <a:r>
              <a:rPr lang="en-US" sz="2200" dirty="0">
                <a:solidFill>
                  <a:srgbClr val="514843"/>
                </a:solidFill>
                <a:latin typeface="Euphemia"/>
              </a:rPr>
              <a:t>904-547-8681 or </a:t>
            </a:r>
            <a:r>
              <a:rPr lang="en-US" sz="2200" dirty="0">
                <a:solidFill>
                  <a:srgbClr val="514843"/>
                </a:solidFill>
                <a:latin typeface="Euphemia"/>
                <a:hlinkClick r:id="rId2"/>
              </a:rPr>
              <a:t>christine.danner@stjohns.k12.fl.us</a:t>
            </a:r>
            <a:r>
              <a:rPr lang="en-US" sz="2200" dirty="0">
                <a:solidFill>
                  <a:srgbClr val="514843"/>
                </a:solidFill>
                <a:latin typeface="Euphemia"/>
              </a:rPr>
              <a:t> </a:t>
            </a:r>
          </a:p>
        </p:txBody>
      </p:sp>
      <p:sp>
        <p:nvSpPr>
          <p:cNvPr id="3" name="Title 2"/>
          <p:cNvSpPr>
            <a:spLocks noGrp="1"/>
          </p:cNvSpPr>
          <p:nvPr>
            <p:ph type="title"/>
          </p:nvPr>
        </p:nvSpPr>
        <p:spPr>
          <a:xfrm>
            <a:off x="3076563" y="668817"/>
            <a:ext cx="6428842" cy="600074"/>
          </a:xfrm>
        </p:spPr>
        <p:txBody>
          <a:bodyPr>
            <a:noAutofit/>
          </a:bodyPr>
          <a:lstStyle/>
          <a:p>
            <a:r>
              <a:rPr lang="en-US" sz="3200" dirty="0"/>
              <a:t>Pedro Menendez High School</a:t>
            </a:r>
          </a:p>
        </p:txBody>
      </p:sp>
      <p:pic>
        <p:nvPicPr>
          <p:cNvPr id="4" name="Picture 3" descr="Pedro Menendez High School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1421" y="5109508"/>
            <a:ext cx="1908218" cy="1645920"/>
          </a:xfrm>
          <a:prstGeom prst="rect">
            <a:avLst/>
          </a:prstGeom>
        </p:spPr>
      </p:pic>
    </p:spTree>
    <p:extLst>
      <p:ext uri="{BB962C8B-B14F-4D97-AF65-F5344CB8AC3E}">
        <p14:creationId xmlns:p14="http://schemas.microsoft.com/office/powerpoint/2010/main" val="1792023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7113" y="1465636"/>
            <a:ext cx="6445858" cy="4832092"/>
          </a:xfrm>
          <a:prstGeom prst="rect">
            <a:avLst/>
          </a:prstGeom>
        </p:spPr>
        <p:txBody>
          <a:bodyPr wrap="square">
            <a:spAutoFit/>
          </a:bodyPr>
          <a:lstStyle/>
          <a:p>
            <a:pPr marL="257175" indent="-257175" defTabSz="514350">
              <a:buFont typeface="Arial" panose="020B0604020202020204" pitchFamily="34" charset="0"/>
              <a:buChar char="•"/>
              <a:defRPr/>
            </a:pPr>
            <a:r>
              <a:rPr lang="en-US" sz="2200" dirty="0">
                <a:solidFill>
                  <a:srgbClr val="514843"/>
                </a:solidFill>
                <a:latin typeface="Euphemia"/>
              </a:rPr>
              <a:t>St. Johns County Aerospace Academy</a:t>
            </a:r>
          </a:p>
          <a:p>
            <a:pPr marL="257175" indent="-257175" defTabSz="514350">
              <a:buFont typeface="Arial" panose="020B0604020202020204" pitchFamily="34" charset="0"/>
              <a:buChar char="•"/>
              <a:defRPr/>
            </a:pPr>
            <a:r>
              <a:rPr lang="en-US" sz="2200" dirty="0">
                <a:solidFill>
                  <a:srgbClr val="514843"/>
                </a:solidFill>
                <a:latin typeface="Euphemia"/>
              </a:rPr>
              <a:t>St. Johns County Academy of Future Teachers</a:t>
            </a:r>
          </a:p>
          <a:p>
            <a:pPr marL="257175" indent="-257175" defTabSz="514350">
              <a:buFont typeface="Arial" panose="020B0604020202020204" pitchFamily="34" charset="0"/>
              <a:buChar char="•"/>
              <a:defRPr/>
            </a:pPr>
            <a:r>
              <a:rPr lang="en-US" sz="2200" dirty="0">
                <a:solidFill>
                  <a:srgbClr val="514843"/>
                </a:solidFill>
                <a:latin typeface="Euphemia"/>
              </a:rPr>
              <a:t>Academy of Law &amp; Homeland Security</a:t>
            </a:r>
          </a:p>
          <a:p>
            <a:pPr marL="257175" indent="-257175" defTabSz="514350">
              <a:buFont typeface="Arial" panose="020B0604020202020204" pitchFamily="34" charset="0"/>
              <a:buChar char="•"/>
              <a:defRPr/>
            </a:pPr>
            <a:r>
              <a:rPr lang="en-US" sz="2200" dirty="0">
                <a:solidFill>
                  <a:srgbClr val="514843"/>
                </a:solidFill>
                <a:latin typeface="Euphemia"/>
              </a:rPr>
              <a:t>St. Johns County Center for the Arts</a:t>
            </a:r>
          </a:p>
          <a:p>
            <a:pPr marL="514350" lvl="1" indent="-257175" defTabSz="514350">
              <a:buFont typeface="Courier New" panose="02070309020205020404" pitchFamily="49" charset="0"/>
              <a:buChar char="o"/>
              <a:defRPr/>
            </a:pPr>
            <a:r>
              <a:rPr lang="en-US" sz="2200" dirty="0">
                <a:solidFill>
                  <a:srgbClr val="514843"/>
                </a:solidFill>
                <a:latin typeface="Euphemia"/>
              </a:rPr>
              <a:t>Band, Ceramics, Chorus, Dance, Digital Art, Draw/Paint, Drama, Guitar, Musical Theatre, Piano</a:t>
            </a:r>
          </a:p>
          <a:p>
            <a:pPr marL="257175" indent="-257175" defTabSz="514350">
              <a:buFont typeface="Arial" panose="020B0604020202020204" pitchFamily="34" charset="0"/>
              <a:buChar char="•"/>
              <a:defRPr/>
            </a:pPr>
            <a:r>
              <a:rPr lang="en-US" sz="2200" dirty="0">
                <a:solidFill>
                  <a:srgbClr val="514843"/>
                </a:solidFill>
                <a:latin typeface="Euphemia"/>
              </a:rPr>
              <a:t>Cambridge AICE Program</a:t>
            </a:r>
          </a:p>
          <a:p>
            <a:pPr marL="257175" indent="-257175" defTabSz="514350">
              <a:buFont typeface="Arial" panose="020B0604020202020204" pitchFamily="34" charset="0"/>
              <a:buChar char="•"/>
              <a:defRPr/>
            </a:pPr>
            <a:r>
              <a:rPr lang="en-US" sz="2200" dirty="0">
                <a:solidFill>
                  <a:srgbClr val="514843"/>
                </a:solidFill>
                <a:latin typeface="Euphemia"/>
              </a:rPr>
              <a:t>Army JROTC</a:t>
            </a:r>
          </a:p>
          <a:p>
            <a:pPr defTabSz="514350">
              <a:defRPr/>
            </a:pPr>
            <a:r>
              <a:rPr lang="en-US" sz="2200" dirty="0">
                <a:solidFill>
                  <a:srgbClr val="514843"/>
                </a:solidFill>
                <a:latin typeface="Euphemia"/>
              </a:rPr>
              <a:t> </a:t>
            </a:r>
          </a:p>
          <a:p>
            <a:pPr defTabSz="514350">
              <a:defRPr/>
            </a:pPr>
            <a:endParaRPr lang="en-US" sz="2200" dirty="0">
              <a:solidFill>
                <a:srgbClr val="514843"/>
              </a:solidFill>
              <a:latin typeface="Euphemia"/>
            </a:endParaRPr>
          </a:p>
          <a:p>
            <a:pPr defTabSz="514350">
              <a:defRPr/>
            </a:pPr>
            <a:r>
              <a:rPr lang="en-US" sz="2200" dirty="0">
                <a:solidFill>
                  <a:srgbClr val="514843"/>
                </a:solidFill>
                <a:latin typeface="Euphemia"/>
              </a:rPr>
              <a:t>Career Specialist, Katie Maltby</a:t>
            </a:r>
          </a:p>
          <a:p>
            <a:pPr defTabSz="514350">
              <a:defRPr/>
            </a:pPr>
            <a:r>
              <a:rPr lang="en-US" sz="2200" dirty="0">
                <a:solidFill>
                  <a:srgbClr val="514843"/>
                </a:solidFill>
                <a:latin typeface="Euphemia"/>
              </a:rPr>
              <a:t>904-547-8538 or </a:t>
            </a:r>
          </a:p>
          <a:p>
            <a:pPr defTabSz="514350">
              <a:defRPr/>
            </a:pPr>
            <a:r>
              <a:rPr lang="en-US" sz="2200" dirty="0">
                <a:solidFill>
                  <a:srgbClr val="514843"/>
                </a:solidFill>
                <a:latin typeface="Euphemia"/>
                <a:hlinkClick r:id="rId2"/>
              </a:rPr>
              <a:t>Katie.maltby@stjohns.k12.fl.us</a:t>
            </a:r>
            <a:r>
              <a:rPr lang="en-US" sz="2200" dirty="0">
                <a:solidFill>
                  <a:srgbClr val="514843"/>
                </a:solidFill>
                <a:latin typeface="Euphemia"/>
              </a:rPr>
              <a:t> </a:t>
            </a:r>
          </a:p>
        </p:txBody>
      </p:sp>
      <p:sp>
        <p:nvSpPr>
          <p:cNvPr id="3" name="Title 2"/>
          <p:cNvSpPr>
            <a:spLocks noGrp="1"/>
          </p:cNvSpPr>
          <p:nvPr>
            <p:ph type="title"/>
          </p:nvPr>
        </p:nvSpPr>
        <p:spPr>
          <a:xfrm>
            <a:off x="3177114" y="659154"/>
            <a:ext cx="6119287" cy="642937"/>
          </a:xfrm>
        </p:spPr>
        <p:txBody>
          <a:bodyPr>
            <a:noAutofit/>
          </a:bodyPr>
          <a:lstStyle/>
          <a:p>
            <a:r>
              <a:rPr lang="en-US" sz="3200" dirty="0"/>
              <a:t>St. Augustine High School</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3176" y="5136214"/>
            <a:ext cx="1645920" cy="1645920"/>
          </a:xfrm>
          <a:prstGeom prst="rect">
            <a:avLst/>
          </a:prstGeom>
        </p:spPr>
      </p:pic>
    </p:spTree>
    <p:extLst>
      <p:ext uri="{BB962C8B-B14F-4D97-AF65-F5344CB8AC3E}">
        <p14:creationId xmlns:p14="http://schemas.microsoft.com/office/powerpoint/2010/main" val="1011831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4880" y="1946515"/>
            <a:ext cx="5614134" cy="3816429"/>
          </a:xfrm>
          <a:prstGeom prst="rect">
            <a:avLst/>
          </a:prstGeom>
        </p:spPr>
        <p:txBody>
          <a:bodyPr wrap="square">
            <a:spAutoFit/>
          </a:bodyPr>
          <a:lstStyle/>
          <a:p>
            <a:pPr marL="257175" indent="-257175" defTabSz="514350">
              <a:buFont typeface="Arial" panose="020B0604020202020204" pitchFamily="34" charset="0"/>
              <a:buChar char="•"/>
              <a:defRPr/>
            </a:pPr>
            <a:r>
              <a:rPr lang="en-US" sz="2200" dirty="0">
                <a:solidFill>
                  <a:srgbClr val="514843"/>
                </a:solidFill>
                <a:latin typeface="Euphemia"/>
              </a:rPr>
              <a:t>Academy of Coastal &amp; Water Resources</a:t>
            </a:r>
          </a:p>
          <a:p>
            <a:pPr marL="257175" indent="-257175" defTabSz="514350">
              <a:buFont typeface="Arial" panose="020B0604020202020204" pitchFamily="34" charset="0"/>
              <a:buChar char="•"/>
              <a:defRPr/>
            </a:pPr>
            <a:endParaRPr lang="en-US" sz="2200" dirty="0">
              <a:solidFill>
                <a:srgbClr val="514843"/>
              </a:solidFill>
              <a:latin typeface="Euphemia"/>
            </a:endParaRPr>
          </a:p>
          <a:p>
            <a:pPr marL="257175" indent="-257175" defTabSz="514350">
              <a:buFont typeface="Arial" panose="020B0604020202020204" pitchFamily="34" charset="0"/>
              <a:buChar char="•"/>
              <a:defRPr/>
            </a:pPr>
            <a:r>
              <a:rPr lang="en-US" sz="2200" dirty="0">
                <a:solidFill>
                  <a:srgbClr val="514843"/>
                </a:solidFill>
                <a:latin typeface="Euphemia"/>
              </a:rPr>
              <a:t>Academy of Culinary Arts</a:t>
            </a:r>
          </a:p>
          <a:p>
            <a:pPr defTabSz="514350">
              <a:defRPr/>
            </a:pPr>
            <a:endParaRPr lang="en-US" sz="2200" dirty="0">
              <a:solidFill>
                <a:srgbClr val="514843"/>
              </a:solidFill>
              <a:latin typeface="Euphemia"/>
            </a:endParaRPr>
          </a:p>
          <a:p>
            <a:pPr defTabSz="514350">
              <a:defRPr/>
            </a:pPr>
            <a:endParaRPr lang="en-US" sz="2200" dirty="0">
              <a:solidFill>
                <a:srgbClr val="514843"/>
              </a:solidFill>
              <a:latin typeface="Euphemia"/>
            </a:endParaRPr>
          </a:p>
          <a:p>
            <a:pPr defTabSz="514350">
              <a:defRPr/>
            </a:pPr>
            <a:endParaRPr lang="en-US" sz="2200" dirty="0">
              <a:solidFill>
                <a:srgbClr val="514843"/>
              </a:solidFill>
              <a:latin typeface="Euphemia"/>
            </a:endParaRPr>
          </a:p>
          <a:p>
            <a:pPr defTabSz="514350">
              <a:defRPr/>
            </a:pPr>
            <a:endParaRPr lang="en-US" sz="2200" dirty="0">
              <a:solidFill>
                <a:srgbClr val="514843"/>
              </a:solidFill>
              <a:latin typeface="Euphemia"/>
            </a:endParaRPr>
          </a:p>
          <a:p>
            <a:pPr defTabSz="514350">
              <a:defRPr/>
            </a:pPr>
            <a:endParaRPr lang="en-US" sz="2200" dirty="0">
              <a:solidFill>
                <a:srgbClr val="514843"/>
              </a:solidFill>
              <a:latin typeface="Euphemia"/>
            </a:endParaRPr>
          </a:p>
          <a:p>
            <a:pPr defTabSz="514350">
              <a:defRPr/>
            </a:pPr>
            <a:r>
              <a:rPr lang="en-US" sz="2200" dirty="0">
                <a:solidFill>
                  <a:srgbClr val="514843"/>
                </a:solidFill>
                <a:latin typeface="Euphemia"/>
              </a:rPr>
              <a:t>Career Specialist, Linda </a:t>
            </a:r>
            <a:r>
              <a:rPr lang="en-US" sz="2200" dirty="0" err="1">
                <a:solidFill>
                  <a:srgbClr val="514843"/>
                </a:solidFill>
                <a:latin typeface="Euphemia"/>
              </a:rPr>
              <a:t>Krepp</a:t>
            </a:r>
            <a:endParaRPr lang="en-US" sz="2200" dirty="0">
              <a:solidFill>
                <a:srgbClr val="514843"/>
              </a:solidFill>
              <a:latin typeface="Euphemia"/>
            </a:endParaRPr>
          </a:p>
          <a:p>
            <a:pPr defTabSz="514350">
              <a:defRPr/>
            </a:pPr>
            <a:r>
              <a:rPr lang="en-US" sz="2200" dirty="0">
                <a:solidFill>
                  <a:srgbClr val="514843"/>
                </a:solidFill>
                <a:latin typeface="Euphemia"/>
              </a:rPr>
              <a:t>904-547-8130 or </a:t>
            </a:r>
            <a:r>
              <a:rPr lang="en-US" sz="2200" dirty="0">
                <a:solidFill>
                  <a:srgbClr val="514843"/>
                </a:solidFill>
                <a:latin typeface="Euphemia"/>
                <a:hlinkClick r:id="rId2"/>
              </a:rPr>
              <a:t>linda.krepp@stjohns.k12.fl.us</a:t>
            </a:r>
            <a:endParaRPr lang="en-US" sz="2200" dirty="0">
              <a:solidFill>
                <a:srgbClr val="514843"/>
              </a:solidFill>
              <a:latin typeface="Euphemia"/>
            </a:endParaRPr>
          </a:p>
        </p:txBody>
      </p:sp>
      <p:sp>
        <p:nvSpPr>
          <p:cNvPr id="5" name="Title 4"/>
          <p:cNvSpPr>
            <a:spLocks noGrp="1"/>
          </p:cNvSpPr>
          <p:nvPr>
            <p:ph type="title"/>
          </p:nvPr>
        </p:nvSpPr>
        <p:spPr>
          <a:xfrm>
            <a:off x="3194880" y="665624"/>
            <a:ext cx="6589200" cy="1280890"/>
          </a:xfrm>
        </p:spPr>
        <p:txBody>
          <a:bodyPr>
            <a:normAutofit/>
          </a:bodyPr>
          <a:lstStyle/>
          <a:p>
            <a:r>
              <a:rPr lang="en-US" sz="3200" dirty="0"/>
              <a:t>St Johns Technical High School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2406" y="5037523"/>
            <a:ext cx="2473377" cy="1645920"/>
          </a:xfrm>
          <a:prstGeom prst="rect">
            <a:avLst/>
          </a:prstGeom>
        </p:spPr>
      </p:pic>
    </p:spTree>
    <p:extLst>
      <p:ext uri="{BB962C8B-B14F-4D97-AF65-F5344CB8AC3E}">
        <p14:creationId xmlns:p14="http://schemas.microsoft.com/office/powerpoint/2010/main" val="358590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1097</TotalTime>
  <Words>1224</Words>
  <Application>Microsoft Office PowerPoint</Application>
  <PresentationFormat>Widescreen</PresentationFormat>
  <Paragraphs>241</Paragraphs>
  <Slides>30</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0" baseType="lpstr">
      <vt:lpstr>Arial</vt:lpstr>
      <vt:lpstr>Arial Black</vt:lpstr>
      <vt:lpstr>Calibri</vt:lpstr>
      <vt:lpstr>Century Gothic</vt:lpstr>
      <vt:lpstr>Courier New</vt:lpstr>
      <vt:lpstr>Euphemia</vt:lpstr>
      <vt:lpstr>Wingdings</vt:lpstr>
      <vt:lpstr>Wingdings 3</vt:lpstr>
      <vt:lpstr>Wisp</vt:lpstr>
      <vt:lpstr>Bitmap Image</vt:lpstr>
      <vt:lpstr>Time to think about  high school</vt:lpstr>
      <vt:lpstr>What is an Academy?</vt:lpstr>
      <vt:lpstr>Typical 9th Grade Schedule</vt:lpstr>
      <vt:lpstr>What are your Choices? </vt:lpstr>
      <vt:lpstr>Watch Videos On All the Programs</vt:lpstr>
      <vt:lpstr>HIGH SCHOOL SHOWCASE</vt:lpstr>
      <vt:lpstr>Pedro Menendez High School</vt:lpstr>
      <vt:lpstr>St. Augustine High School</vt:lpstr>
      <vt:lpstr>St Johns Technical High School</vt:lpstr>
      <vt:lpstr>Creekside High School</vt:lpstr>
      <vt:lpstr>Bartram Trail High School</vt:lpstr>
      <vt:lpstr>Ponte Vedra High School</vt:lpstr>
      <vt:lpstr>Allen D. Nease High School</vt:lpstr>
      <vt:lpstr>Communications Academy</vt:lpstr>
      <vt:lpstr>Communications Academy</vt:lpstr>
      <vt:lpstr>Stellar Academy of Engineering</vt:lpstr>
      <vt:lpstr>Stellar Academy of Engineering</vt:lpstr>
      <vt:lpstr>St. Johns County Academy of Hospitality and Tourism</vt:lpstr>
      <vt:lpstr>St. Johns County Academy of Hospitality and Tourism</vt:lpstr>
      <vt:lpstr>PowerPoint Presentation</vt:lpstr>
      <vt:lpstr> Characteristics of an IB Student</vt:lpstr>
      <vt:lpstr>Typical Schedule for 9th Grade Pre-IB Students</vt:lpstr>
      <vt:lpstr>Field Trips &amp; Activities</vt:lpstr>
      <vt:lpstr>Navy JROTC</vt:lpstr>
      <vt:lpstr>Competitions and Special Events</vt:lpstr>
      <vt:lpstr>HIGH SCHOOL SHOWCASE</vt:lpstr>
      <vt:lpstr>High School Academy Nights </vt:lpstr>
      <vt:lpstr>Academy/Program of Choice Application Window</vt:lpstr>
      <vt:lpstr>Academy/Program of Choice Application Window</vt:lpstr>
      <vt:lpstr>HIGH SCHOOL SHOWCASE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to think high school</dc:title>
  <dc:creator>Michelle Kisch</dc:creator>
  <cp:lastModifiedBy>Jaime Combs</cp:lastModifiedBy>
  <cp:revision>39</cp:revision>
  <cp:lastPrinted>2019-01-09T15:37:21Z</cp:lastPrinted>
  <dcterms:created xsi:type="dcterms:W3CDTF">2018-11-30T18:39:34Z</dcterms:created>
  <dcterms:modified xsi:type="dcterms:W3CDTF">2019-01-14T15:14:26Z</dcterms:modified>
</cp:coreProperties>
</file>